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5.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6.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8"/>
  </p:notesMasterIdLst>
  <p:handoutMasterIdLst>
    <p:handoutMasterId r:id="rId29"/>
  </p:handoutMasterIdLst>
  <p:sldIdLst>
    <p:sldId id="256" r:id="rId5"/>
    <p:sldId id="268" r:id="rId6"/>
    <p:sldId id="269" r:id="rId7"/>
    <p:sldId id="258" r:id="rId8"/>
    <p:sldId id="257" r:id="rId9"/>
    <p:sldId id="271" r:id="rId10"/>
    <p:sldId id="273" r:id="rId11"/>
    <p:sldId id="274" r:id="rId12"/>
    <p:sldId id="272" r:id="rId13"/>
    <p:sldId id="276" r:id="rId14"/>
    <p:sldId id="279" r:id="rId15"/>
    <p:sldId id="280" r:id="rId16"/>
    <p:sldId id="281" r:id="rId17"/>
    <p:sldId id="259" r:id="rId18"/>
    <p:sldId id="260" r:id="rId19"/>
    <p:sldId id="261" r:id="rId20"/>
    <p:sldId id="262" r:id="rId21"/>
    <p:sldId id="263" r:id="rId22"/>
    <p:sldId id="264" r:id="rId23"/>
    <p:sldId id="265" r:id="rId24"/>
    <p:sldId id="266" r:id="rId25"/>
    <p:sldId id="277" r:id="rId26"/>
    <p:sldId id="278"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2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08" userDrawn="1">
          <p15:clr>
            <a:srgbClr val="A4A3A4"/>
          </p15:clr>
        </p15:guide>
        <p15:guide id="7" orient="horz" pos="69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8"/>
    <a:srgbClr val="8C8C8C"/>
    <a:srgbClr val="6D6D6D"/>
    <a:srgbClr val="7F7F7F"/>
    <a:srgbClr val="404040"/>
    <a:srgbClr val="CE295E"/>
    <a:srgbClr val="A6A6A6"/>
    <a:srgbClr val="F2F2F2"/>
    <a:srgbClr val="BFBFBF"/>
    <a:srgbClr val="E3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114" d="100"/>
          <a:sy n="114" d="100"/>
        </p:scale>
        <p:origin x="474" y="102"/>
      </p:cViewPr>
      <p:guideLst>
        <p:guide orient="horz" pos="2424"/>
        <p:guide pos="3840"/>
        <p:guide pos="192"/>
        <p:guide pos="7512"/>
        <p:guide orient="horz" pos="216"/>
        <p:guide orient="horz" pos="4008"/>
        <p:guide orient="horz" pos="696"/>
      </p:guideLst>
    </p:cSldViewPr>
  </p:slideViewPr>
  <p:notesTextViewPr>
    <p:cViewPr>
      <p:scale>
        <a:sx n="3" d="2"/>
        <a:sy n="3" d="2"/>
      </p:scale>
      <p:origin x="0" y="0"/>
    </p:cViewPr>
  </p:notesTextViewPr>
  <p:notesViewPr>
    <p:cSldViewPr snapToGrid="0">
      <p:cViewPr varScale="1">
        <p:scale>
          <a:sx n="68" d="100"/>
          <a:sy n="68" d="100"/>
        </p:scale>
        <p:origin x="328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E295E"/>
              </a:solidFill>
              <a:ln w="19050">
                <a:noFill/>
              </a:ln>
              <a:effectLst/>
            </c:spPr>
            <c:extLst>
              <c:ext xmlns:c16="http://schemas.microsoft.com/office/drawing/2014/chart" uri="{C3380CC4-5D6E-409C-BE32-E72D297353CC}">
                <c16:uniqueId val="{00000001-5B32-498A-BA96-D0931BA13C43}"/>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B32-498A-BA96-D0931BA13C43}"/>
              </c:ext>
            </c:extLst>
          </c:dPt>
          <c:dPt>
            <c:idx val="2"/>
            <c:bubble3D val="0"/>
            <c:spPr>
              <a:solidFill>
                <a:srgbClr val="7F7F7F"/>
              </a:solidFill>
              <a:ln w="19050">
                <a:noFill/>
              </a:ln>
              <a:effectLst/>
            </c:spPr>
            <c:extLst>
              <c:ext xmlns:c16="http://schemas.microsoft.com/office/drawing/2014/chart" uri="{C3380CC4-5D6E-409C-BE32-E72D297353CC}">
                <c16:uniqueId val="{00000005-5B32-498A-BA96-D0931BA13C43}"/>
              </c:ext>
            </c:extLst>
          </c:dPt>
          <c:dPt>
            <c:idx val="3"/>
            <c:bubble3D val="0"/>
            <c:spPr>
              <a:solidFill>
                <a:srgbClr val="A6A6A6"/>
              </a:solidFill>
              <a:ln w="19050">
                <a:noFill/>
              </a:ln>
              <a:effectLst/>
            </c:spPr>
            <c:extLst>
              <c:ext xmlns:c16="http://schemas.microsoft.com/office/drawing/2014/chart" uri="{C3380CC4-5D6E-409C-BE32-E72D297353CC}">
                <c16:uniqueId val="{00000007-5B32-498A-BA96-D0931BA13C43}"/>
              </c:ext>
            </c:extLst>
          </c:dPt>
          <c:cat>
            <c:strRef>
              <c:f>Sheet1!$A$2:$A$5</c:f>
              <c:strCache>
                <c:ptCount val="4"/>
                <c:pt idx="0">
                  <c:v>Lorem Ipsum 01</c:v>
                </c:pt>
                <c:pt idx="1">
                  <c:v>Lorem Ipsum 02</c:v>
                </c:pt>
                <c:pt idx="2">
                  <c:v>Lorem Ipsum 03</c:v>
                </c:pt>
                <c:pt idx="3">
                  <c:v>Lorem Ipsum 04</c:v>
                </c:pt>
              </c:strCache>
            </c:strRef>
          </c:cat>
          <c:val>
            <c:numRef>
              <c:f>Sheet1!$B$2:$B$5</c:f>
              <c:numCache>
                <c:formatCode>0%</c:formatCode>
                <c:ptCount val="4"/>
                <c:pt idx="0">
                  <c:v>0.5</c:v>
                </c:pt>
                <c:pt idx="1">
                  <c:v>0.25</c:v>
                </c:pt>
                <c:pt idx="2">
                  <c:v>0.2</c:v>
                </c:pt>
                <c:pt idx="3">
                  <c:v>0.05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6350" cap="rnd">
              <a:solidFill>
                <a:schemeClr val="tx1">
                  <a:lumMod val="75000"/>
                  <a:lumOff val="25000"/>
                </a:schemeClr>
              </a:solidFill>
              <a:round/>
            </a:ln>
            <a:effectLst/>
          </c:spPr>
          <c:marker>
            <c:symbol val="circle"/>
            <c:size val="5"/>
            <c:spPr>
              <a:solidFill>
                <a:schemeClr val="tx1">
                  <a:lumMod val="75000"/>
                  <a:lumOff val="25000"/>
                </a:schemeClr>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Sheet1!$B$2:$B$7</c:f>
              <c:numCache>
                <c:formatCode>General</c:formatCode>
                <c:ptCount val="6"/>
                <c:pt idx="0">
                  <c:v>40</c:v>
                </c:pt>
                <c:pt idx="1">
                  <c:v>30</c:v>
                </c:pt>
                <c:pt idx="2">
                  <c:v>25</c:v>
                </c:pt>
                <c:pt idx="3">
                  <c:v>15</c:v>
                </c:pt>
                <c:pt idx="4">
                  <c:v>20</c:v>
                </c:pt>
                <c:pt idx="5">
                  <c:v>30</c:v>
                </c:pt>
              </c:numCache>
            </c:numRef>
          </c:val>
          <c:smooth val="1"/>
          <c:extLst>
            <c:ext xmlns:c16="http://schemas.microsoft.com/office/drawing/2014/chart" uri="{C3380CC4-5D6E-409C-BE32-E72D297353CC}">
              <c16:uniqueId val="{00000000-53D0-4211-AA0C-C3E7B74F87A7}"/>
            </c:ext>
          </c:extLst>
        </c:ser>
        <c:ser>
          <c:idx val="1"/>
          <c:order val="1"/>
          <c:tx>
            <c:strRef>
              <c:f>Sheet1!$C$1</c:f>
              <c:strCache>
                <c:ptCount val="1"/>
                <c:pt idx="0">
                  <c:v>Series 2</c:v>
                </c:pt>
              </c:strCache>
            </c:strRef>
          </c:tx>
          <c:spPr>
            <a:ln w="6350" cap="rnd">
              <a:solidFill>
                <a:srgbClr val="CE295E"/>
              </a:solidFill>
              <a:round/>
            </a:ln>
            <a:effectLst/>
          </c:spPr>
          <c:marker>
            <c:symbol val="circle"/>
            <c:size val="5"/>
            <c:spPr>
              <a:solidFill>
                <a:srgbClr val="CE295E"/>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Sheet1!$C$2:$C$7</c:f>
              <c:numCache>
                <c:formatCode>General</c:formatCode>
                <c:ptCount val="6"/>
                <c:pt idx="0">
                  <c:v>30</c:v>
                </c:pt>
                <c:pt idx="1">
                  <c:v>50</c:v>
                </c:pt>
                <c:pt idx="2">
                  <c:v>30</c:v>
                </c:pt>
                <c:pt idx="3">
                  <c:v>10</c:v>
                </c:pt>
                <c:pt idx="4">
                  <c:v>5</c:v>
                </c:pt>
                <c:pt idx="5">
                  <c:v>15</c:v>
                </c:pt>
              </c:numCache>
            </c:numRef>
          </c:val>
          <c:smooth val="1"/>
          <c:extLst>
            <c:ext xmlns:c16="http://schemas.microsoft.com/office/drawing/2014/chart" uri="{C3380CC4-5D6E-409C-BE32-E72D297353CC}">
              <c16:uniqueId val="{00000001-53D0-4211-AA0C-C3E7B74F87A7}"/>
            </c:ext>
          </c:extLst>
        </c:ser>
        <c:dLbls>
          <c:showLegendKey val="0"/>
          <c:showVal val="0"/>
          <c:showCatName val="0"/>
          <c:showSerName val="0"/>
          <c:showPercent val="0"/>
          <c:showBubbleSize val="0"/>
        </c:dLbls>
        <c:marker val="1"/>
        <c:smooth val="0"/>
        <c:axId val="799105304"/>
        <c:axId val="799112752"/>
      </c:lineChart>
      <c:dateAx>
        <c:axId val="79910530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12752"/>
        <c:crosses val="autoZero"/>
        <c:auto val="1"/>
        <c:lblOffset val="100"/>
        <c:baseTimeUnit val="days"/>
      </c:dateAx>
      <c:valAx>
        <c:axId val="799112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530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404040"/>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7F7F7F"/>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6C15-4FB2-9A47-7A8B2E07B7A1}"/>
            </c:ext>
          </c:extLst>
        </c:ser>
        <c:ser>
          <c:idx val="1"/>
          <c:order val="1"/>
          <c:tx>
            <c:strRef>
              <c:f>Sheet1!$C$1</c:f>
              <c:strCache>
                <c:ptCount val="1"/>
                <c:pt idx="0">
                  <c:v>Series 2</c:v>
                </c:pt>
              </c:strCache>
            </c:strRef>
          </c:tx>
          <c:spPr>
            <a:solidFill>
              <a:srgbClr val="404040"/>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6C15-4FB2-9A47-7A8B2E07B7A1}"/>
            </c:ext>
          </c:extLst>
        </c:ser>
        <c:ser>
          <c:idx val="2"/>
          <c:order val="2"/>
          <c:tx>
            <c:strRef>
              <c:f>Sheet1!$D$1</c:f>
              <c:strCache>
                <c:ptCount val="1"/>
                <c:pt idx="0">
                  <c:v>Series 3</c:v>
                </c:pt>
              </c:strCache>
            </c:strRef>
          </c:tx>
          <c:spPr>
            <a:solidFill>
              <a:srgbClr val="CE295E"/>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6C15-4FB2-9A47-7A8B2E07B7A1}"/>
            </c:ext>
          </c:extLst>
        </c:ser>
        <c:dLbls>
          <c:showLegendKey val="0"/>
          <c:showVal val="0"/>
          <c:showCatName val="0"/>
          <c:showSerName val="0"/>
          <c:showPercent val="0"/>
          <c:showBubbleSize val="0"/>
        </c:dLbls>
        <c:gapWidth val="100"/>
        <c:axId val="799106480"/>
        <c:axId val="799110008"/>
      </c:barChart>
      <c:catAx>
        <c:axId val="799106480"/>
        <c:scaling>
          <c:orientation val="minMax"/>
        </c:scaling>
        <c:delete val="1"/>
        <c:axPos val="l"/>
        <c:numFmt formatCode="General" sourceLinked="1"/>
        <c:majorTickMark val="none"/>
        <c:minorTickMark val="none"/>
        <c:tickLblPos val="nextTo"/>
        <c:crossAx val="799110008"/>
        <c:crosses val="autoZero"/>
        <c:auto val="1"/>
        <c:lblAlgn val="ctr"/>
        <c:lblOffset val="100"/>
        <c:noMultiLvlLbl val="0"/>
      </c:catAx>
      <c:valAx>
        <c:axId val="799110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7F7F7F">
                <a:alpha val="80000"/>
              </a:srgbClr>
            </a:solidFill>
            <a:ln cap="rnd">
              <a:noFill/>
              <a:round/>
            </a:ln>
            <a:effectLst/>
          </c:spPr>
          <c:dPt>
            <c:idx val="0"/>
            <c:bubble3D val="0"/>
            <c:spPr>
              <a:solidFill>
                <a:srgbClr val="7F7F7F">
                  <a:alpha val="80000"/>
                </a:srgbClr>
              </a:solidFill>
              <a:ln cap="rnd">
                <a:noFill/>
                <a:round/>
              </a:ln>
              <a:effectLst/>
            </c:spPr>
            <c:extLst>
              <c:ext xmlns:c16="http://schemas.microsoft.com/office/drawing/2014/chart" uri="{C3380CC4-5D6E-409C-BE32-E72D297353CC}">
                <c16:uniqueId val="{00000001-CB4F-4C60-BFE1-0CC7B2CE5587}"/>
              </c:ext>
            </c:extLst>
          </c:dPt>
          <c:dPt>
            <c:idx val="1"/>
            <c:bubble3D val="0"/>
            <c:extLst>
              <c:ext xmlns:c16="http://schemas.microsoft.com/office/drawing/2014/chart" uri="{C3380CC4-5D6E-409C-BE32-E72D297353CC}">
                <c16:uniqueId val="{00000003-CB4F-4C60-BFE1-0CC7B2CE5587}"/>
              </c:ext>
            </c:extLst>
          </c:dPt>
          <c:dPt>
            <c:idx val="2"/>
            <c:bubble3D val="0"/>
            <c:extLst>
              <c:ext xmlns:c16="http://schemas.microsoft.com/office/drawing/2014/chart" uri="{C3380CC4-5D6E-409C-BE32-E72D297353CC}">
                <c16:uniqueId val="{00000005-CB4F-4C60-BFE1-0CC7B2CE5587}"/>
              </c:ext>
            </c:extLst>
          </c:dPt>
          <c:dPt>
            <c:idx val="3"/>
            <c:bubble3D val="0"/>
            <c:extLst>
              <c:ext xmlns:c16="http://schemas.microsoft.com/office/drawing/2014/chart" uri="{C3380CC4-5D6E-409C-BE32-E72D297353CC}">
                <c16:uniqueId val="{00000007-CB4F-4C60-BFE1-0CC7B2CE5587}"/>
              </c:ext>
            </c:extLst>
          </c:dPt>
          <c:dPt>
            <c:idx val="4"/>
            <c:bubble3D val="0"/>
            <c:extLst>
              <c:ext xmlns:c16="http://schemas.microsoft.com/office/drawing/2014/chart" uri="{C3380CC4-5D6E-409C-BE32-E72D297353CC}">
                <c16:uniqueId val="{00000009-CB4F-4C60-BFE1-0CC7B2CE5587}"/>
              </c:ext>
            </c:extLst>
          </c:dPt>
          <c:dPt>
            <c:idx val="5"/>
            <c:bubble3D val="0"/>
            <c:extLst>
              <c:ext xmlns:c16="http://schemas.microsoft.com/office/drawing/2014/chart" uri="{C3380CC4-5D6E-409C-BE32-E72D297353CC}">
                <c16:uniqueId val="{0000000B-CB4F-4C60-BFE1-0CC7B2CE5587}"/>
              </c:ext>
            </c:extLst>
          </c:dPt>
          <c:dPt>
            <c:idx val="6"/>
            <c:bubble3D val="0"/>
            <c:extLst>
              <c:ext xmlns:c16="http://schemas.microsoft.com/office/drawing/2014/chart" uri="{C3380CC4-5D6E-409C-BE32-E72D297353CC}">
                <c16:uniqueId val="{0000000D-CB4F-4C60-BFE1-0CC7B2CE5587}"/>
              </c:ext>
            </c:extLst>
          </c:dPt>
          <c:dPt>
            <c:idx val="7"/>
            <c:bubble3D val="0"/>
            <c:extLst>
              <c:ext xmlns:c16="http://schemas.microsoft.com/office/drawing/2014/chart" uri="{C3380CC4-5D6E-409C-BE32-E72D297353CC}">
                <c16:uniqueId val="{0000000F-CB4F-4C60-BFE1-0CC7B2CE5587}"/>
              </c:ext>
            </c:extLst>
          </c:dPt>
          <c:dPt>
            <c:idx val="8"/>
            <c:bubble3D val="0"/>
            <c:extLst>
              <c:ext xmlns:c16="http://schemas.microsoft.com/office/drawing/2014/chart" uri="{C3380CC4-5D6E-409C-BE32-E72D297353CC}">
                <c16:uniqueId val="{00000011-CB4F-4C60-BFE1-0CC7B2CE5587}"/>
              </c:ext>
            </c:extLst>
          </c:dPt>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Sheet1!$B$2:$B$10</c:f>
              <c:numCache>
                <c:formatCode>General</c:formatCode>
                <c:ptCount val="9"/>
                <c:pt idx="0">
                  <c:v>20</c:v>
                </c:pt>
                <c:pt idx="1">
                  <c:v>30</c:v>
                </c:pt>
                <c:pt idx="2">
                  <c:v>40</c:v>
                </c:pt>
                <c:pt idx="3">
                  <c:v>15</c:v>
                </c:pt>
                <c:pt idx="4">
                  <c:v>20</c:v>
                </c:pt>
                <c:pt idx="5">
                  <c:v>40</c:v>
                </c:pt>
                <c:pt idx="6">
                  <c:v>50</c:v>
                </c:pt>
                <c:pt idx="7">
                  <c:v>45</c:v>
                </c:pt>
                <c:pt idx="8">
                  <c:v>30</c:v>
                </c:pt>
              </c:numCache>
            </c:numRef>
          </c:val>
          <c:extLst>
            <c:ext xmlns:c16="http://schemas.microsoft.com/office/drawing/2014/chart" uri="{C3380CC4-5D6E-409C-BE32-E72D297353CC}">
              <c16:uniqueId val="{00000012-CB4F-4C60-BFE1-0CC7B2CE5587}"/>
            </c:ext>
          </c:extLst>
        </c:ser>
        <c:ser>
          <c:idx val="1"/>
          <c:order val="1"/>
          <c:tx>
            <c:strRef>
              <c:f>Sheet1!$C$1</c:f>
              <c:strCache>
                <c:ptCount val="1"/>
                <c:pt idx="0">
                  <c:v>Series 2</c:v>
                </c:pt>
              </c:strCache>
            </c:strRef>
          </c:tx>
          <c:spPr>
            <a:solidFill>
              <a:srgbClr val="404040">
                <a:alpha val="80000"/>
              </a:srgbClr>
            </a:solidFill>
            <a:ln w="25400">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Sheet1!$C$2:$C$10</c:f>
              <c:numCache>
                <c:formatCode>General</c:formatCode>
                <c:ptCount val="9"/>
                <c:pt idx="0">
                  <c:v>10</c:v>
                </c:pt>
                <c:pt idx="1">
                  <c:v>30</c:v>
                </c:pt>
                <c:pt idx="2">
                  <c:v>15</c:v>
                </c:pt>
                <c:pt idx="3">
                  <c:v>40</c:v>
                </c:pt>
                <c:pt idx="4">
                  <c:v>20</c:v>
                </c:pt>
                <c:pt idx="5">
                  <c:v>35</c:v>
                </c:pt>
                <c:pt idx="6">
                  <c:v>60</c:v>
                </c:pt>
                <c:pt idx="7">
                  <c:v>10</c:v>
                </c:pt>
                <c:pt idx="8">
                  <c:v>40</c:v>
                </c:pt>
              </c:numCache>
            </c:numRef>
          </c:val>
          <c:extLst>
            <c:ext xmlns:c16="http://schemas.microsoft.com/office/drawing/2014/chart" uri="{C3380CC4-5D6E-409C-BE32-E72D297353CC}">
              <c16:uniqueId val="{00000012-0B3E-459A-88E5-8316EF667C98}"/>
            </c:ext>
          </c:extLst>
        </c:ser>
        <c:ser>
          <c:idx val="2"/>
          <c:order val="2"/>
          <c:tx>
            <c:strRef>
              <c:f>Sheet1!$D$1</c:f>
              <c:strCache>
                <c:ptCount val="1"/>
                <c:pt idx="0">
                  <c:v>Series 3</c:v>
                </c:pt>
              </c:strCache>
            </c:strRef>
          </c:tx>
          <c:spPr>
            <a:solidFill>
              <a:srgbClr val="CE295E">
                <a:alpha val="80000"/>
              </a:srgbClr>
            </a:solidFill>
            <a:ln>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Sheet1!$D$2:$D$10</c:f>
              <c:numCache>
                <c:formatCode>General</c:formatCode>
                <c:ptCount val="9"/>
                <c:pt idx="0">
                  <c:v>15</c:v>
                </c:pt>
                <c:pt idx="1">
                  <c:v>20</c:v>
                </c:pt>
                <c:pt idx="2">
                  <c:v>25</c:v>
                </c:pt>
                <c:pt idx="3">
                  <c:v>20</c:v>
                </c:pt>
                <c:pt idx="4">
                  <c:v>5</c:v>
                </c:pt>
                <c:pt idx="5">
                  <c:v>25</c:v>
                </c:pt>
                <c:pt idx="6">
                  <c:v>30</c:v>
                </c:pt>
                <c:pt idx="7">
                  <c:v>30</c:v>
                </c:pt>
                <c:pt idx="8">
                  <c:v>45</c:v>
                </c:pt>
              </c:numCache>
            </c:numRef>
          </c:val>
          <c:extLst>
            <c:ext xmlns:c16="http://schemas.microsoft.com/office/drawing/2014/chart" uri="{C3380CC4-5D6E-409C-BE32-E72D297353CC}">
              <c16:uniqueId val="{00000013-0B3E-459A-88E5-8316EF667C98}"/>
            </c:ext>
          </c:extLst>
        </c:ser>
        <c:dLbls>
          <c:showLegendKey val="0"/>
          <c:showVal val="0"/>
          <c:showCatName val="0"/>
          <c:showSerName val="0"/>
          <c:showPercent val="0"/>
          <c:showBubbleSize val="0"/>
        </c:dLbls>
        <c:axId val="799104128"/>
        <c:axId val="799104520"/>
      </c:areaChart>
      <c:catAx>
        <c:axId val="799104128"/>
        <c:scaling>
          <c:orientation val="minMax"/>
        </c:scaling>
        <c:delete val="0"/>
        <c:axPos val="b"/>
        <c:numFmt formatCode="h:mm\ AM/P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9104520"/>
        <c:crosses val="autoZero"/>
        <c:auto val="1"/>
        <c:lblAlgn val="ctr"/>
        <c:lblOffset val="100"/>
        <c:noMultiLvlLbl val="0"/>
      </c:catAx>
      <c:valAx>
        <c:axId val="79910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9104128"/>
        <c:crosses val="autoZero"/>
        <c:crossBetween val="midCat"/>
      </c:valAx>
      <c:spPr>
        <a:noFill/>
        <a:ln cap="rnd">
          <a:noFill/>
        </a:ln>
        <a:effectLst>
          <a:softEdge rad="0"/>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D95-4723-9A90-04CF9DB6E170}"/>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4-4D95-4723-9A90-04CF9DB6E170}"/>
              </c:ext>
            </c:extLst>
          </c:dPt>
          <c:dPt>
            <c:idx val="2"/>
            <c:bubble3D val="0"/>
            <c:explosion val="34"/>
            <c:spPr>
              <a:solidFill>
                <a:srgbClr val="CE295E"/>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D95-4723-9A90-04CF9DB6E170}"/>
              </c:ext>
            </c:extLst>
          </c:dPt>
          <c:dPt>
            <c:idx val="3"/>
            <c:bubble3D val="0"/>
            <c:spPr>
              <a:solidFill>
                <a:srgbClr val="A6A6A6"/>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2-4D95-4723-9A90-04CF9DB6E170}"/>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0.45</c:v>
                </c:pt>
                <c:pt idx="1">
                  <c:v>0.25</c:v>
                </c:pt>
                <c:pt idx="2">
                  <c:v>0.2</c:v>
                </c:pt>
                <c:pt idx="3">
                  <c:v>0.1</c:v>
                </c:pt>
              </c:numCache>
            </c:numRef>
          </c:val>
          <c:extLst>
            <c:ext xmlns:c16="http://schemas.microsoft.com/office/drawing/2014/chart" uri="{C3380CC4-5D6E-409C-BE32-E72D297353CC}">
              <c16:uniqueId val="{00000000-4D95-4723-9A90-04CF9DB6E17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12700" cap="rnd">
              <a:solidFill>
                <a:srgbClr val="CE295E"/>
              </a:solidFill>
              <a:round/>
            </a:ln>
            <a:effectLst/>
          </c:spPr>
          <c:marker>
            <c:symbol val="circle"/>
            <c:size val="5"/>
            <c:spPr>
              <a:solidFill>
                <a:srgbClr val="CE295E"/>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690E-42EB-81DD-E4D391155CCB}"/>
            </c:ext>
          </c:extLst>
        </c:ser>
        <c:ser>
          <c:idx val="1"/>
          <c:order val="1"/>
          <c:tx>
            <c:strRef>
              <c:f>Sheet1!$C$1</c:f>
              <c:strCache>
                <c:ptCount val="1"/>
                <c:pt idx="0">
                  <c:v>Series 2</c:v>
                </c:pt>
              </c:strCache>
            </c:strRef>
          </c:tx>
          <c:spPr>
            <a:ln w="12700" cap="rnd">
              <a:solidFill>
                <a:srgbClr val="404040"/>
              </a:solidFill>
              <a:round/>
            </a:ln>
            <a:effectLst/>
          </c:spPr>
          <c:marker>
            <c:symbol val="circle"/>
            <c:size val="5"/>
            <c:spPr>
              <a:solidFill>
                <a:srgbClr val="404040"/>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90E-42EB-81DD-E4D391155CCB}"/>
            </c:ext>
          </c:extLst>
        </c:ser>
        <c:dLbls>
          <c:showLegendKey val="0"/>
          <c:showVal val="0"/>
          <c:showCatName val="0"/>
          <c:showSerName val="0"/>
          <c:showPercent val="0"/>
          <c:showBubbleSize val="0"/>
        </c:dLbls>
        <c:axId val="509731144"/>
        <c:axId val="509722520"/>
      </c:radarChart>
      <c:catAx>
        <c:axId val="509731144"/>
        <c:scaling>
          <c:orientation val="minMax"/>
        </c:scaling>
        <c:delete val="1"/>
        <c:axPos val="b"/>
        <c:numFmt formatCode="m/d/yyyy" sourceLinked="1"/>
        <c:majorTickMark val="none"/>
        <c:minorTickMark val="none"/>
        <c:tickLblPos val="nextTo"/>
        <c:crossAx val="509722520"/>
        <c:crosses val="autoZero"/>
        <c:auto val="1"/>
        <c:lblAlgn val="ctr"/>
        <c:lblOffset val="100"/>
        <c:noMultiLvlLbl val="0"/>
      </c:catAx>
      <c:valAx>
        <c:axId val="509722520"/>
        <c:scaling>
          <c:orientation val="minMax"/>
        </c:scaling>
        <c:delete val="1"/>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crossAx val="509731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4/29/2020</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4/29/2020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10</a:t>
            </a:fld>
            <a:endParaRPr lang="en-US" dirty="0"/>
          </a:p>
        </p:txBody>
      </p:sp>
    </p:spTree>
    <p:extLst>
      <p:ext uri="{BB962C8B-B14F-4D97-AF65-F5344CB8AC3E}">
        <p14:creationId xmlns:p14="http://schemas.microsoft.com/office/powerpoint/2010/main" val="266839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11</a:t>
            </a:fld>
            <a:endParaRPr lang="en-US" dirty="0"/>
          </a:p>
        </p:txBody>
      </p:sp>
    </p:spTree>
    <p:extLst>
      <p:ext uri="{BB962C8B-B14F-4D97-AF65-F5344CB8AC3E}">
        <p14:creationId xmlns:p14="http://schemas.microsoft.com/office/powerpoint/2010/main" val="251579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14</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15</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16</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17</a:t>
            </a:fld>
            <a:endParaRPr lang="en-US" dirty="0"/>
          </a:p>
        </p:txBody>
      </p:sp>
    </p:spTree>
    <p:extLst>
      <p:ext uri="{BB962C8B-B14F-4D97-AF65-F5344CB8AC3E}">
        <p14:creationId xmlns:p14="http://schemas.microsoft.com/office/powerpoint/2010/main" val="29929478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18</a:t>
            </a:fld>
            <a:endParaRPr lang="en-US" dirty="0"/>
          </a:p>
        </p:txBody>
      </p:sp>
    </p:spTree>
    <p:extLst>
      <p:ext uri="{BB962C8B-B14F-4D97-AF65-F5344CB8AC3E}">
        <p14:creationId xmlns:p14="http://schemas.microsoft.com/office/powerpoint/2010/main" val="20261235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19</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20</a:t>
            </a:fld>
            <a:endParaRPr lang="en-US" dirty="0"/>
          </a:p>
        </p:txBody>
      </p:sp>
    </p:spTree>
    <p:extLst>
      <p:ext uri="{BB962C8B-B14F-4D97-AF65-F5344CB8AC3E}">
        <p14:creationId xmlns:p14="http://schemas.microsoft.com/office/powerpoint/2010/main" val="28344473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21</a:t>
            </a:fld>
            <a:endParaRPr lang="en-US" dirty="0"/>
          </a:p>
        </p:txBody>
      </p:sp>
    </p:spTree>
    <p:extLst>
      <p:ext uri="{BB962C8B-B14F-4D97-AF65-F5344CB8AC3E}">
        <p14:creationId xmlns:p14="http://schemas.microsoft.com/office/powerpoint/2010/main" val="9981939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a:t>
            </a:fld>
            <a:endParaRPr lang="en-US" dirty="0"/>
          </a:p>
        </p:txBody>
      </p:sp>
    </p:spTree>
    <p:extLst>
      <p:ext uri="{BB962C8B-B14F-4D97-AF65-F5344CB8AC3E}">
        <p14:creationId xmlns:p14="http://schemas.microsoft.com/office/powerpoint/2010/main" val="3353046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22</a:t>
            </a:fld>
            <a:endParaRPr lang="en-US" dirty="0"/>
          </a:p>
        </p:txBody>
      </p:sp>
    </p:spTree>
    <p:extLst>
      <p:ext uri="{BB962C8B-B14F-4D97-AF65-F5344CB8AC3E}">
        <p14:creationId xmlns:p14="http://schemas.microsoft.com/office/powerpoint/2010/main" val="6123143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23</a:t>
            </a:fld>
            <a:endParaRPr lang="en-US" dirty="0"/>
          </a:p>
        </p:txBody>
      </p:sp>
    </p:spTree>
    <p:extLst>
      <p:ext uri="{BB962C8B-B14F-4D97-AF65-F5344CB8AC3E}">
        <p14:creationId xmlns:p14="http://schemas.microsoft.com/office/powerpoint/2010/main" val="104245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a:t>
            </a:fld>
            <a:endParaRPr lang="en-US" dirty="0"/>
          </a:p>
        </p:txBody>
      </p:sp>
    </p:spTree>
    <p:extLst>
      <p:ext uri="{BB962C8B-B14F-4D97-AF65-F5344CB8AC3E}">
        <p14:creationId xmlns:p14="http://schemas.microsoft.com/office/powerpoint/2010/main" val="2806320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4</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104605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2713611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8</a:t>
            </a:fld>
            <a:endParaRPr lang="en-US" dirty="0"/>
          </a:p>
        </p:txBody>
      </p:sp>
    </p:spTree>
    <p:extLst>
      <p:ext uri="{BB962C8B-B14F-4D97-AF65-F5344CB8AC3E}">
        <p14:creationId xmlns:p14="http://schemas.microsoft.com/office/powerpoint/2010/main" val="19353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9</a:t>
            </a:fld>
            <a:endParaRPr lang="en-US" dirty="0"/>
          </a:p>
        </p:txBody>
      </p:sp>
    </p:spTree>
    <p:extLst>
      <p:ext uri="{BB962C8B-B14F-4D97-AF65-F5344CB8AC3E}">
        <p14:creationId xmlns:p14="http://schemas.microsoft.com/office/powerpoint/2010/main" val="426233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hart" Target="../charts/chart6.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hyperlink" Target="https://www.songkick.com/" TargetMode="External"/><Relationship Id="rId3" Type="http://schemas.openxmlformats.org/officeDocument/2006/relationships/image" Target="../media/image10.png"/><Relationship Id="rId7" Type="http://schemas.openxmlformats.org/officeDocument/2006/relationships/hyperlink" Target="https://musicbrainz.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potifycharts.com/" TargetMode="External"/><Relationship Id="rId5" Type="http://schemas.openxmlformats.org/officeDocument/2006/relationships/image" Target="../media/image1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61" y="1"/>
            <a:ext cx="12184739"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7999"/>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443962" y="3110456"/>
            <a:ext cx="3304076" cy="646331"/>
          </a:xfrm>
          <a:prstGeom prst="rect">
            <a:avLst/>
          </a:prstGeom>
          <a:noFill/>
        </p:spPr>
        <p:txBody>
          <a:bodyPr wrap="square" rtlCol="0" anchor="ctr">
            <a:spAutoFit/>
          </a:bodyPr>
          <a:lstStyle/>
          <a:p>
            <a:pPr algn="ctr"/>
            <a:r>
              <a:rPr lang="en-US" sz="3600" dirty="0">
                <a:solidFill>
                  <a:schemeClr val="bg1"/>
                </a:solidFill>
                <a:latin typeface="+mj-lt"/>
              </a:rPr>
              <a:t>Gigalytics</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TextBox 18">
            <a:extLst>
              <a:ext uri="{FF2B5EF4-FFF2-40B4-BE49-F238E27FC236}">
                <a16:creationId xmlns:a16="http://schemas.microsoft.com/office/drawing/2014/main" id="{3BCC445D-99BF-4BD6-A87A-9AB46C82F7C1}"/>
              </a:ext>
            </a:extLst>
          </p:cNvPr>
          <p:cNvSpPr txBox="1"/>
          <p:nvPr/>
        </p:nvSpPr>
        <p:spPr>
          <a:xfrm>
            <a:off x="7261" y="3679109"/>
            <a:ext cx="12177477" cy="338554"/>
          </a:xfrm>
          <a:prstGeom prst="rect">
            <a:avLst/>
          </a:prstGeom>
          <a:noFill/>
        </p:spPr>
        <p:txBody>
          <a:bodyPr wrap="square" rtlCol="0" anchor="ctr">
            <a:spAutoFit/>
          </a:bodyPr>
          <a:lstStyle/>
          <a:p>
            <a:pPr algn="ctr"/>
            <a:r>
              <a:rPr lang="en-US" sz="1600" dirty="0">
                <a:solidFill>
                  <a:schemeClr val="bg1"/>
                </a:solidFill>
              </a:rPr>
              <a:t>- Your novel framework in recent trending gig analysis -</a:t>
            </a: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Workflow</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10</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ell phone&#10;&#10;Description automatically generated">
            <a:extLst>
              <a:ext uri="{FF2B5EF4-FFF2-40B4-BE49-F238E27FC236}">
                <a16:creationId xmlns:a16="http://schemas.microsoft.com/office/drawing/2014/main" id="{548B5303-2FA4-4094-8FA0-338CC3D74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09" y="1250527"/>
            <a:ext cx="10951635" cy="5174630"/>
          </a:xfrm>
          <a:prstGeom prst="rect">
            <a:avLst/>
          </a:prstGeom>
        </p:spPr>
      </p:pic>
    </p:spTree>
    <p:extLst>
      <p:ext uri="{BB962C8B-B14F-4D97-AF65-F5344CB8AC3E}">
        <p14:creationId xmlns:p14="http://schemas.microsoft.com/office/powerpoint/2010/main" val="8405374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highlight>
                  <a:srgbClr val="FFFF00"/>
                </a:highlight>
              </a:rPr>
              <a:t>Data Cleaning</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11</a:t>
            </a:fld>
            <a:endParaRPr lang="en-US" dirty="0"/>
          </a:p>
        </p:txBody>
      </p:sp>
    </p:spTree>
    <p:extLst>
      <p:ext uri="{BB962C8B-B14F-4D97-AF65-F5344CB8AC3E}">
        <p14:creationId xmlns:p14="http://schemas.microsoft.com/office/powerpoint/2010/main" val="4067157253"/>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E1B-D6BC-43DA-BD51-BD024312EDB2}"/>
              </a:ext>
            </a:extLst>
          </p:cNvPr>
          <p:cNvSpPr>
            <a:spLocks noGrp="1"/>
          </p:cNvSpPr>
          <p:nvPr>
            <p:ph type="title"/>
          </p:nvPr>
        </p:nvSpPr>
        <p:spPr/>
        <p:txBody>
          <a:bodyPr/>
          <a:lstStyle/>
          <a:p>
            <a:r>
              <a:rPr lang="en-US" dirty="0">
                <a:highlight>
                  <a:srgbClr val="FFFF00"/>
                </a:highlight>
              </a:rPr>
              <a:t>ETL Procedure</a:t>
            </a:r>
            <a:endParaRPr lang="en-GB" dirty="0">
              <a:highlight>
                <a:srgbClr val="FFFF00"/>
              </a:highlight>
            </a:endParaRPr>
          </a:p>
        </p:txBody>
      </p:sp>
      <p:sp>
        <p:nvSpPr>
          <p:cNvPr id="3" name="Footer Placeholder 2">
            <a:extLst>
              <a:ext uri="{FF2B5EF4-FFF2-40B4-BE49-F238E27FC236}">
                <a16:creationId xmlns:a16="http://schemas.microsoft.com/office/drawing/2014/main" id="{E6AE5E28-6F69-4D1E-81E3-0BFC05F2C3A3}"/>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D924F36-A249-4474-AEBA-03275F0BC48A}"/>
              </a:ext>
            </a:extLst>
          </p:cNvPr>
          <p:cNvSpPr>
            <a:spLocks noGrp="1"/>
          </p:cNvSpPr>
          <p:nvPr>
            <p:ph type="sldNum" sz="quarter" idx="12"/>
          </p:nvPr>
        </p:nvSpPr>
        <p:spPr/>
        <p:txBody>
          <a:bodyPr/>
          <a:lstStyle/>
          <a:p>
            <a:fld id="{0FD50806-BABF-4915-9689-3B9956D1C75C}" type="slidenum">
              <a:rPr lang="en-US" smtClean="0"/>
              <a:pPr/>
              <a:t>12</a:t>
            </a:fld>
            <a:endParaRPr lang="en-US" dirty="0"/>
          </a:p>
        </p:txBody>
      </p:sp>
    </p:spTree>
    <p:extLst>
      <p:ext uri="{BB962C8B-B14F-4D97-AF65-F5344CB8AC3E}">
        <p14:creationId xmlns:p14="http://schemas.microsoft.com/office/powerpoint/2010/main" val="4120118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E1B-D6BC-43DA-BD51-BD024312EDB2}"/>
              </a:ext>
            </a:extLst>
          </p:cNvPr>
          <p:cNvSpPr>
            <a:spLocks noGrp="1"/>
          </p:cNvSpPr>
          <p:nvPr>
            <p:ph type="title"/>
          </p:nvPr>
        </p:nvSpPr>
        <p:spPr/>
        <p:txBody>
          <a:bodyPr/>
          <a:lstStyle/>
          <a:p>
            <a:r>
              <a:rPr lang="en-US" dirty="0">
                <a:highlight>
                  <a:srgbClr val="FFFF00"/>
                </a:highlight>
              </a:rPr>
              <a:t>Data mart</a:t>
            </a:r>
            <a:endParaRPr lang="en-GB" dirty="0">
              <a:highlight>
                <a:srgbClr val="FFFF00"/>
              </a:highlight>
            </a:endParaRPr>
          </a:p>
        </p:txBody>
      </p:sp>
      <p:sp>
        <p:nvSpPr>
          <p:cNvPr id="3" name="Footer Placeholder 2">
            <a:extLst>
              <a:ext uri="{FF2B5EF4-FFF2-40B4-BE49-F238E27FC236}">
                <a16:creationId xmlns:a16="http://schemas.microsoft.com/office/drawing/2014/main" id="{E6AE5E28-6F69-4D1E-81E3-0BFC05F2C3A3}"/>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D924F36-A249-4474-AEBA-03275F0BC48A}"/>
              </a:ext>
            </a:extLst>
          </p:cNvPr>
          <p:cNvSpPr>
            <a:spLocks noGrp="1"/>
          </p:cNvSpPr>
          <p:nvPr>
            <p:ph type="sldNum" sz="quarter" idx="12"/>
          </p:nvPr>
        </p:nvSpPr>
        <p:spPr/>
        <p:txBody>
          <a:bodyPr/>
          <a:lstStyle/>
          <a:p>
            <a:fld id="{0FD50806-BABF-4915-9689-3B9956D1C75C}" type="slidenum">
              <a:rPr lang="en-US" smtClean="0"/>
              <a:pPr/>
              <a:t>13</a:t>
            </a:fld>
            <a:endParaRPr lang="en-US" dirty="0"/>
          </a:p>
        </p:txBody>
      </p:sp>
    </p:spTree>
    <p:extLst>
      <p:ext uri="{BB962C8B-B14F-4D97-AF65-F5344CB8AC3E}">
        <p14:creationId xmlns:p14="http://schemas.microsoft.com/office/powerpoint/2010/main" val="3768641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highlight>
                  <a:srgbClr val="FFFF00"/>
                </a:highlight>
              </a:rPr>
              <a:t>dashboard</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14</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838200" y="1687232"/>
            <a:ext cx="3028950" cy="4524306"/>
            <a:chOff x="838200" y="1687232"/>
            <a:chExt cx="3028950" cy="4524306"/>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791174E-A030-4EC8-A12C-CBF7B4ECD2AE}"/>
                </a:ext>
              </a:extLst>
            </p:cNvPr>
            <p:cNvGrpSpPr/>
            <p:nvPr/>
          </p:nvGrpSpPr>
          <p:grpSpPr>
            <a:xfrm>
              <a:off x="1322832" y="1687232"/>
              <a:ext cx="2059686" cy="1920940"/>
              <a:chOff x="749625" y="2041702"/>
              <a:chExt cx="3781664" cy="3526921"/>
            </a:xfrm>
          </p:grpSpPr>
          <p:graphicFrame>
            <p:nvGraphicFramePr>
              <p:cNvPr id="23" name="Chart 22">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143175042"/>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CE295E"/>
                    </a:solidFill>
                  </a:rPr>
                  <a:t>65%</a:t>
                </a:r>
              </a:p>
            </p:txBody>
          </p:sp>
        </p:gr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50" name="TextBox 47">
              <a:extLst>
                <a:ext uri="{FF2B5EF4-FFF2-40B4-BE49-F238E27FC236}">
                  <a16:creationId xmlns:a16="http://schemas.microsoft.com/office/drawing/2014/main" id="{93A7AF6A-22BC-4CD2-A354-D732C3FA233C}"/>
                </a:ext>
              </a:extLst>
            </p:cNvPr>
            <p:cNvSpPr txBox="1"/>
            <p:nvPr/>
          </p:nvSpPr>
          <p:spPr>
            <a:xfrm>
              <a:off x="1005964"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val="1"/>
              </a:ext>
            </a:extLst>
          </p:cNvPr>
          <p:cNvGrpSpPr/>
          <p:nvPr/>
        </p:nvGrpSpPr>
        <p:grpSpPr>
          <a:xfrm>
            <a:off x="4581525" y="1687232"/>
            <a:ext cx="3028950" cy="4524306"/>
            <a:chOff x="4600575" y="1687232"/>
            <a:chExt cx="3028950" cy="4524306"/>
          </a:xfrm>
        </p:grpSpPr>
        <p:sp>
          <p:nvSpPr>
            <p:cNvPr id="60" name="Rectangle 59">
              <a:extLst>
                <a:ext uri="{FF2B5EF4-FFF2-40B4-BE49-F238E27FC236}">
                  <a16:creationId xmlns:a16="http://schemas.microsoft.com/office/drawing/2014/main" id="{CE964EA2-E75F-4ACF-84AC-8F703B06F6D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C940176A-1141-46EB-A141-FD8CC1108C54}"/>
                </a:ext>
              </a:extLst>
            </p:cNvPr>
            <p:cNvGrpSpPr/>
            <p:nvPr/>
          </p:nvGrpSpPr>
          <p:grpSpPr>
            <a:xfrm>
              <a:off x="5085207" y="1687232"/>
              <a:ext cx="2059686" cy="1920940"/>
              <a:chOff x="749625" y="2041702"/>
              <a:chExt cx="3781664" cy="3526921"/>
            </a:xfrm>
          </p:grpSpPr>
          <p:graphicFrame>
            <p:nvGraphicFramePr>
              <p:cNvPr id="86" name="Chart 85">
                <a:extLst>
                  <a:ext uri="{FF2B5EF4-FFF2-40B4-BE49-F238E27FC236}">
                    <a16:creationId xmlns:a16="http://schemas.microsoft.com/office/drawing/2014/main" id="{07617017-56AE-4EF1-990A-2D4410C51BFB}"/>
                  </a:ext>
                </a:extLst>
              </p:cNvPr>
              <p:cNvGraphicFramePr/>
              <p:nvPr>
                <p:extLst>
                  <p:ext uri="{D42A27DB-BD31-4B8C-83A1-F6EECF244321}">
                    <p14:modId xmlns:p14="http://schemas.microsoft.com/office/powerpoint/2010/main" val="1349080414"/>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87" name="Oval 86">
                <a:extLst>
                  <a:ext uri="{FF2B5EF4-FFF2-40B4-BE49-F238E27FC236}">
                    <a16:creationId xmlns:a16="http://schemas.microsoft.com/office/drawing/2014/main" id="{7812A7BA-479B-4BEF-B397-77EEFB212384}"/>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404040"/>
                    </a:solidFill>
                  </a:rPr>
                  <a:t>45%</a:t>
                </a:r>
              </a:p>
            </p:txBody>
          </p:sp>
        </p:grpSp>
        <p:sp>
          <p:nvSpPr>
            <p:cNvPr id="88" name="Rectangle: Rounded Corners 87">
              <a:extLst>
                <a:ext uri="{FF2B5EF4-FFF2-40B4-BE49-F238E27FC236}">
                  <a16:creationId xmlns:a16="http://schemas.microsoft.com/office/drawing/2014/main" id="{5B1D1B62-74EE-4306-A194-676901404487}"/>
                </a:ext>
              </a:extLst>
            </p:cNvPr>
            <p:cNvSpPr/>
            <p:nvPr/>
          </p:nvSpPr>
          <p:spPr>
            <a:xfrm>
              <a:off x="4829175"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89" name="TextBox 47">
              <a:extLst>
                <a:ext uri="{FF2B5EF4-FFF2-40B4-BE49-F238E27FC236}">
                  <a16:creationId xmlns:a16="http://schemas.microsoft.com/office/drawing/2014/main" id="{1DD221D1-F384-4A12-B3A1-9380E515AA4D}"/>
                </a:ext>
              </a:extLst>
            </p:cNvPr>
            <p:cNvSpPr txBox="1"/>
            <p:nvPr/>
          </p:nvSpPr>
          <p:spPr>
            <a:xfrm>
              <a:off x="4768339"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0" name="Group 89">
              <a:extLst>
                <a:ext uri="{FF2B5EF4-FFF2-40B4-BE49-F238E27FC236}">
                  <a16:creationId xmlns:a16="http://schemas.microsoft.com/office/drawing/2014/main" id="{084F8638-3DFE-40FD-854B-409E4CB30D48}"/>
                </a:ext>
              </a:extLst>
            </p:cNvPr>
            <p:cNvGrpSpPr/>
            <p:nvPr/>
          </p:nvGrpSpPr>
          <p:grpSpPr>
            <a:xfrm>
              <a:off x="5781726" y="5999642"/>
              <a:ext cx="666649" cy="116554"/>
              <a:chOff x="2000299" y="6003628"/>
              <a:chExt cx="666649" cy="116554"/>
            </a:xfrm>
          </p:grpSpPr>
          <p:sp>
            <p:nvSpPr>
              <p:cNvPr id="91" name="Rectangle: Rounded Corners 90">
                <a:extLst>
                  <a:ext uri="{FF2B5EF4-FFF2-40B4-BE49-F238E27FC236}">
                    <a16:creationId xmlns:a16="http://schemas.microsoft.com/office/drawing/2014/main" id="{892C806D-C45F-463A-AFE9-40722447233E}"/>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9BFF84D4-4EC3-4945-B13B-66B4E4959D5E}"/>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51D44F5C-0BBA-4717-8784-6F4AACC29B26}"/>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val="1"/>
              </a:ext>
            </a:extLst>
          </p:cNvPr>
          <p:cNvGrpSpPr/>
          <p:nvPr/>
        </p:nvGrpSpPr>
        <p:grpSpPr>
          <a:xfrm>
            <a:off x="8324850" y="1687232"/>
            <a:ext cx="3028950" cy="4524306"/>
            <a:chOff x="4600575" y="1687232"/>
            <a:chExt cx="3028950" cy="4524306"/>
          </a:xfrm>
        </p:grpSpPr>
        <p:sp>
          <p:nvSpPr>
            <p:cNvPr id="95" name="Rectangle 94">
              <a:extLst>
                <a:ext uri="{FF2B5EF4-FFF2-40B4-BE49-F238E27FC236}">
                  <a16:creationId xmlns:a16="http://schemas.microsoft.com/office/drawing/2014/main" id="{827A7180-F4B1-4428-920C-21FEF63F28E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CA815FC0-A5D5-4991-97D3-CC05D36526BC}"/>
                </a:ext>
              </a:extLst>
            </p:cNvPr>
            <p:cNvGrpSpPr/>
            <p:nvPr/>
          </p:nvGrpSpPr>
          <p:grpSpPr>
            <a:xfrm>
              <a:off x="5085207" y="1687232"/>
              <a:ext cx="2059686" cy="1920940"/>
              <a:chOff x="749625" y="2041702"/>
              <a:chExt cx="3781664" cy="3526921"/>
            </a:xfrm>
          </p:grpSpPr>
          <p:graphicFrame>
            <p:nvGraphicFramePr>
              <p:cNvPr id="103" name="Chart 102">
                <a:extLst>
                  <a:ext uri="{FF2B5EF4-FFF2-40B4-BE49-F238E27FC236}">
                    <a16:creationId xmlns:a16="http://schemas.microsoft.com/office/drawing/2014/main" id="{41049237-FF5F-42D4-A69A-D6C23301B663}"/>
                  </a:ext>
                </a:extLst>
              </p:cNvPr>
              <p:cNvGraphicFramePr/>
              <p:nvPr>
                <p:extLst>
                  <p:ext uri="{D42A27DB-BD31-4B8C-83A1-F6EECF244321}">
                    <p14:modId xmlns:p14="http://schemas.microsoft.com/office/powerpoint/2010/main" val="3372997686"/>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5"/>
              </a:graphicData>
            </a:graphic>
          </p:graphicFrame>
          <p:sp>
            <p:nvSpPr>
              <p:cNvPr id="104" name="Oval 103">
                <a:extLst>
                  <a:ext uri="{FF2B5EF4-FFF2-40B4-BE49-F238E27FC236}">
                    <a16:creationId xmlns:a16="http://schemas.microsoft.com/office/drawing/2014/main" id="{882C8CE1-9097-467E-9A56-B29E99485AAD}"/>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7F7F7F"/>
                    </a:solidFill>
                  </a:rPr>
                  <a:t>80%</a:t>
                </a:r>
              </a:p>
            </p:txBody>
          </p:sp>
        </p:gr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98" name="TextBox 47">
              <a:extLst>
                <a:ext uri="{FF2B5EF4-FFF2-40B4-BE49-F238E27FC236}">
                  <a16:creationId xmlns:a16="http://schemas.microsoft.com/office/drawing/2014/main" id="{2B00CA3E-327F-492E-8233-637749B20261}"/>
                </a:ext>
              </a:extLst>
            </p:cNvPr>
            <p:cNvSpPr txBox="1"/>
            <p:nvPr/>
          </p:nvSpPr>
          <p:spPr>
            <a:xfrm>
              <a:off x="4768339"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5781726" y="5999642"/>
              <a:ext cx="666649" cy="116554"/>
              <a:chOff x="2000299" y="6003628"/>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092421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1295400"/>
            <a:ext cx="12192000" cy="51054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a:t>BQ 1 - Artist </a:t>
            </a:r>
            <a:r>
              <a:rPr lang="en-US" dirty="0"/>
              <a:t>analysis by stream count</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15</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3693073" y="2489859"/>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3648917" y="386228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descr="This is an icon of four pieces of paper.">
            <a:extLst>
              <a:ext uri="{FF2B5EF4-FFF2-40B4-BE49-F238E27FC236}">
                <a16:creationId xmlns:a16="http://schemas.microsoft.com/office/drawing/2014/main" id="{5B5B605F-F62A-49BA-9079-509C90781CCE}"/>
              </a:ext>
            </a:extLst>
          </p:cNvPr>
          <p:cNvGrpSpPr/>
          <p:nvPr/>
        </p:nvGrpSpPr>
        <p:grpSpPr>
          <a:xfrm>
            <a:off x="3873195" y="4078191"/>
            <a:ext cx="239712" cy="285750"/>
            <a:chOff x="5494338" y="1370013"/>
            <a:chExt cx="239712" cy="285750"/>
          </a:xfrm>
          <a:solidFill>
            <a:schemeClr val="bg1"/>
          </a:solidFill>
        </p:grpSpPr>
        <p:sp>
          <p:nvSpPr>
            <p:cNvPr id="29" name="Freeform 961">
              <a:extLst>
                <a:ext uri="{FF2B5EF4-FFF2-40B4-BE49-F238E27FC236}">
                  <a16:creationId xmlns:a16="http://schemas.microsoft.com/office/drawing/2014/main" id="{88ABE40A-D5B7-41C8-A83E-B94B790A1F5C}"/>
                </a:ext>
              </a:extLst>
            </p:cNvPr>
            <p:cNvSpPr>
              <a:spLocks noEditPoints="1"/>
            </p:cNvSpPr>
            <p:nvPr/>
          </p:nvSpPr>
          <p:spPr bwMode="auto">
            <a:xfrm>
              <a:off x="5629275" y="1370013"/>
              <a:ext cx="104775" cy="133350"/>
            </a:xfrm>
            <a:custGeom>
              <a:avLst/>
              <a:gdLst>
                <a:gd name="T0" fmla="*/ 156 w 265"/>
                <a:gd name="T1" fmla="*/ 108 h 337"/>
                <a:gd name="T2" fmla="*/ 156 w 265"/>
                <a:gd name="T3" fmla="*/ 12 h 337"/>
                <a:gd name="T4" fmla="*/ 252 w 265"/>
                <a:gd name="T5" fmla="*/ 108 h 337"/>
                <a:gd name="T6" fmla="*/ 156 w 265"/>
                <a:gd name="T7" fmla="*/ 108 h 337"/>
                <a:gd name="T8" fmla="*/ 261 w 265"/>
                <a:gd name="T9" fmla="*/ 100 h 337"/>
                <a:gd name="T10" fmla="*/ 165 w 265"/>
                <a:gd name="T11" fmla="*/ 3 h 337"/>
                <a:gd name="T12" fmla="*/ 161 w 265"/>
                <a:gd name="T13" fmla="*/ 1 h 337"/>
                <a:gd name="T14" fmla="*/ 156 w 265"/>
                <a:gd name="T15" fmla="*/ 0 h 337"/>
                <a:gd name="T16" fmla="*/ 12 w 265"/>
                <a:gd name="T17" fmla="*/ 0 h 337"/>
                <a:gd name="T18" fmla="*/ 7 w 265"/>
                <a:gd name="T19" fmla="*/ 1 h 337"/>
                <a:gd name="T20" fmla="*/ 3 w 265"/>
                <a:gd name="T21" fmla="*/ 3 h 337"/>
                <a:gd name="T22" fmla="*/ 1 w 265"/>
                <a:gd name="T23" fmla="*/ 7 h 337"/>
                <a:gd name="T24" fmla="*/ 0 w 265"/>
                <a:gd name="T25" fmla="*/ 12 h 337"/>
                <a:gd name="T26" fmla="*/ 0 w 265"/>
                <a:gd name="T27" fmla="*/ 325 h 337"/>
                <a:gd name="T28" fmla="*/ 1 w 265"/>
                <a:gd name="T29" fmla="*/ 329 h 337"/>
                <a:gd name="T30" fmla="*/ 3 w 265"/>
                <a:gd name="T31" fmla="*/ 334 h 337"/>
                <a:gd name="T32" fmla="*/ 7 w 265"/>
                <a:gd name="T33" fmla="*/ 337 h 337"/>
                <a:gd name="T34" fmla="*/ 12 w 265"/>
                <a:gd name="T35" fmla="*/ 337 h 337"/>
                <a:gd name="T36" fmla="*/ 253 w 265"/>
                <a:gd name="T37" fmla="*/ 337 h 337"/>
                <a:gd name="T38" fmla="*/ 258 w 265"/>
                <a:gd name="T39" fmla="*/ 337 h 337"/>
                <a:gd name="T40" fmla="*/ 261 w 265"/>
                <a:gd name="T41" fmla="*/ 334 h 337"/>
                <a:gd name="T42" fmla="*/ 264 w 265"/>
                <a:gd name="T43" fmla="*/ 329 h 337"/>
                <a:gd name="T44" fmla="*/ 265 w 265"/>
                <a:gd name="T45" fmla="*/ 325 h 337"/>
                <a:gd name="T46" fmla="*/ 265 w 265"/>
                <a:gd name="T47" fmla="*/ 108 h 337"/>
                <a:gd name="T48" fmla="*/ 264 w 265"/>
                <a:gd name="T49" fmla="*/ 104 h 337"/>
                <a:gd name="T50" fmla="*/ 261 w 265"/>
                <a:gd name="T51" fmla="*/ 10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7">
                  <a:moveTo>
                    <a:pt x="156" y="108"/>
                  </a:moveTo>
                  <a:lnTo>
                    <a:pt x="156" y="12"/>
                  </a:lnTo>
                  <a:lnTo>
                    <a:pt x="252" y="108"/>
                  </a:lnTo>
                  <a:lnTo>
                    <a:pt x="156" y="108"/>
                  </a:lnTo>
                  <a:close/>
                  <a:moveTo>
                    <a:pt x="261" y="100"/>
                  </a:moveTo>
                  <a:lnTo>
                    <a:pt x="165" y="3"/>
                  </a:lnTo>
                  <a:lnTo>
                    <a:pt x="161" y="1"/>
                  </a:lnTo>
                  <a:lnTo>
                    <a:pt x="156" y="0"/>
                  </a:lnTo>
                  <a:lnTo>
                    <a:pt x="12" y="0"/>
                  </a:lnTo>
                  <a:lnTo>
                    <a:pt x="7" y="1"/>
                  </a:lnTo>
                  <a:lnTo>
                    <a:pt x="3" y="3"/>
                  </a:lnTo>
                  <a:lnTo>
                    <a:pt x="1" y="7"/>
                  </a:lnTo>
                  <a:lnTo>
                    <a:pt x="0" y="12"/>
                  </a:lnTo>
                  <a:lnTo>
                    <a:pt x="0" y="325"/>
                  </a:lnTo>
                  <a:lnTo>
                    <a:pt x="1" y="329"/>
                  </a:lnTo>
                  <a:lnTo>
                    <a:pt x="3" y="334"/>
                  </a:lnTo>
                  <a:lnTo>
                    <a:pt x="7" y="337"/>
                  </a:lnTo>
                  <a:lnTo>
                    <a:pt x="12" y="337"/>
                  </a:lnTo>
                  <a:lnTo>
                    <a:pt x="253" y="337"/>
                  </a:lnTo>
                  <a:lnTo>
                    <a:pt x="258" y="337"/>
                  </a:lnTo>
                  <a:lnTo>
                    <a:pt x="261" y="334"/>
                  </a:lnTo>
                  <a:lnTo>
                    <a:pt x="264" y="329"/>
                  </a:lnTo>
                  <a:lnTo>
                    <a:pt x="265" y="325"/>
                  </a:lnTo>
                  <a:lnTo>
                    <a:pt x="265" y="108"/>
                  </a:lnTo>
                  <a:lnTo>
                    <a:pt x="264" y="104"/>
                  </a:lnTo>
                  <a:lnTo>
                    <a:pt x="261" y="1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962">
              <a:extLst>
                <a:ext uri="{FF2B5EF4-FFF2-40B4-BE49-F238E27FC236}">
                  <a16:creationId xmlns:a16="http://schemas.microsoft.com/office/drawing/2014/main" id="{81A3E1A9-1805-4F8F-8A32-5756687F7063}"/>
                </a:ext>
              </a:extLst>
            </p:cNvPr>
            <p:cNvSpPr>
              <a:spLocks noEditPoints="1"/>
            </p:cNvSpPr>
            <p:nvPr/>
          </p:nvSpPr>
          <p:spPr bwMode="auto">
            <a:xfrm>
              <a:off x="5494338" y="1370013"/>
              <a:ext cx="106363" cy="133350"/>
            </a:xfrm>
            <a:custGeom>
              <a:avLst/>
              <a:gdLst>
                <a:gd name="T0" fmla="*/ 157 w 266"/>
                <a:gd name="T1" fmla="*/ 108 h 337"/>
                <a:gd name="T2" fmla="*/ 157 w 266"/>
                <a:gd name="T3" fmla="*/ 12 h 337"/>
                <a:gd name="T4" fmla="*/ 252 w 266"/>
                <a:gd name="T5" fmla="*/ 108 h 337"/>
                <a:gd name="T6" fmla="*/ 157 w 266"/>
                <a:gd name="T7" fmla="*/ 108 h 337"/>
                <a:gd name="T8" fmla="*/ 166 w 266"/>
                <a:gd name="T9" fmla="*/ 3 h 337"/>
                <a:gd name="T10" fmla="*/ 162 w 266"/>
                <a:gd name="T11" fmla="*/ 1 h 337"/>
                <a:gd name="T12" fmla="*/ 157 w 266"/>
                <a:gd name="T13" fmla="*/ 0 h 337"/>
                <a:gd name="T14" fmla="*/ 13 w 266"/>
                <a:gd name="T15" fmla="*/ 0 h 337"/>
                <a:gd name="T16" fmla="*/ 8 w 266"/>
                <a:gd name="T17" fmla="*/ 1 h 337"/>
                <a:gd name="T18" fmla="*/ 5 w 266"/>
                <a:gd name="T19" fmla="*/ 3 h 337"/>
                <a:gd name="T20" fmla="*/ 1 w 266"/>
                <a:gd name="T21" fmla="*/ 7 h 337"/>
                <a:gd name="T22" fmla="*/ 0 w 266"/>
                <a:gd name="T23" fmla="*/ 12 h 337"/>
                <a:gd name="T24" fmla="*/ 0 w 266"/>
                <a:gd name="T25" fmla="*/ 325 h 337"/>
                <a:gd name="T26" fmla="*/ 1 w 266"/>
                <a:gd name="T27" fmla="*/ 329 h 337"/>
                <a:gd name="T28" fmla="*/ 5 w 266"/>
                <a:gd name="T29" fmla="*/ 334 h 337"/>
                <a:gd name="T30" fmla="*/ 8 w 266"/>
                <a:gd name="T31" fmla="*/ 337 h 337"/>
                <a:gd name="T32" fmla="*/ 13 w 266"/>
                <a:gd name="T33" fmla="*/ 337 h 337"/>
                <a:gd name="T34" fmla="*/ 253 w 266"/>
                <a:gd name="T35" fmla="*/ 337 h 337"/>
                <a:gd name="T36" fmla="*/ 258 w 266"/>
                <a:gd name="T37" fmla="*/ 337 h 337"/>
                <a:gd name="T38" fmla="*/ 263 w 266"/>
                <a:gd name="T39" fmla="*/ 334 h 337"/>
                <a:gd name="T40" fmla="*/ 265 w 266"/>
                <a:gd name="T41" fmla="*/ 329 h 337"/>
                <a:gd name="T42" fmla="*/ 266 w 266"/>
                <a:gd name="T43" fmla="*/ 325 h 337"/>
                <a:gd name="T44" fmla="*/ 266 w 266"/>
                <a:gd name="T45" fmla="*/ 108 h 337"/>
                <a:gd name="T46" fmla="*/ 265 w 266"/>
                <a:gd name="T47" fmla="*/ 104 h 337"/>
                <a:gd name="T48" fmla="*/ 263 w 266"/>
                <a:gd name="T49" fmla="*/ 100 h 337"/>
                <a:gd name="T50" fmla="*/ 166 w 266"/>
                <a:gd name="T51" fmla="*/ 3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7">
                  <a:moveTo>
                    <a:pt x="157" y="108"/>
                  </a:moveTo>
                  <a:lnTo>
                    <a:pt x="157" y="12"/>
                  </a:lnTo>
                  <a:lnTo>
                    <a:pt x="252" y="108"/>
                  </a:lnTo>
                  <a:lnTo>
                    <a:pt x="157" y="108"/>
                  </a:lnTo>
                  <a:close/>
                  <a:moveTo>
                    <a:pt x="166" y="3"/>
                  </a:moveTo>
                  <a:lnTo>
                    <a:pt x="162" y="1"/>
                  </a:lnTo>
                  <a:lnTo>
                    <a:pt x="157" y="0"/>
                  </a:lnTo>
                  <a:lnTo>
                    <a:pt x="13" y="0"/>
                  </a:lnTo>
                  <a:lnTo>
                    <a:pt x="8" y="1"/>
                  </a:lnTo>
                  <a:lnTo>
                    <a:pt x="5" y="3"/>
                  </a:lnTo>
                  <a:lnTo>
                    <a:pt x="1" y="7"/>
                  </a:lnTo>
                  <a:lnTo>
                    <a:pt x="0" y="12"/>
                  </a:lnTo>
                  <a:lnTo>
                    <a:pt x="0" y="325"/>
                  </a:lnTo>
                  <a:lnTo>
                    <a:pt x="1" y="329"/>
                  </a:lnTo>
                  <a:lnTo>
                    <a:pt x="5" y="334"/>
                  </a:lnTo>
                  <a:lnTo>
                    <a:pt x="8" y="337"/>
                  </a:lnTo>
                  <a:lnTo>
                    <a:pt x="13" y="337"/>
                  </a:lnTo>
                  <a:lnTo>
                    <a:pt x="253" y="337"/>
                  </a:lnTo>
                  <a:lnTo>
                    <a:pt x="258" y="337"/>
                  </a:lnTo>
                  <a:lnTo>
                    <a:pt x="263" y="334"/>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963">
              <a:extLst>
                <a:ext uri="{FF2B5EF4-FFF2-40B4-BE49-F238E27FC236}">
                  <a16:creationId xmlns:a16="http://schemas.microsoft.com/office/drawing/2014/main" id="{456AA9B7-CAC7-4A57-946D-E42CF436F78C}"/>
                </a:ext>
              </a:extLst>
            </p:cNvPr>
            <p:cNvSpPr>
              <a:spLocks noEditPoints="1"/>
            </p:cNvSpPr>
            <p:nvPr/>
          </p:nvSpPr>
          <p:spPr bwMode="auto">
            <a:xfrm>
              <a:off x="5629275" y="1522413"/>
              <a:ext cx="104775" cy="133350"/>
            </a:xfrm>
            <a:custGeom>
              <a:avLst/>
              <a:gdLst>
                <a:gd name="T0" fmla="*/ 156 w 265"/>
                <a:gd name="T1" fmla="*/ 108 h 336"/>
                <a:gd name="T2" fmla="*/ 156 w 265"/>
                <a:gd name="T3" fmla="*/ 11 h 336"/>
                <a:gd name="T4" fmla="*/ 252 w 265"/>
                <a:gd name="T5" fmla="*/ 108 h 336"/>
                <a:gd name="T6" fmla="*/ 156 w 265"/>
                <a:gd name="T7" fmla="*/ 108 h 336"/>
                <a:gd name="T8" fmla="*/ 165 w 265"/>
                <a:gd name="T9" fmla="*/ 3 h 336"/>
                <a:gd name="T10" fmla="*/ 161 w 265"/>
                <a:gd name="T11" fmla="*/ 1 h 336"/>
                <a:gd name="T12" fmla="*/ 156 w 265"/>
                <a:gd name="T13" fmla="*/ 0 h 336"/>
                <a:gd name="T14" fmla="*/ 12 w 265"/>
                <a:gd name="T15" fmla="*/ 0 h 336"/>
                <a:gd name="T16" fmla="*/ 7 w 265"/>
                <a:gd name="T17" fmla="*/ 1 h 336"/>
                <a:gd name="T18" fmla="*/ 3 w 265"/>
                <a:gd name="T19" fmla="*/ 3 h 336"/>
                <a:gd name="T20" fmla="*/ 1 w 265"/>
                <a:gd name="T21" fmla="*/ 7 h 336"/>
                <a:gd name="T22" fmla="*/ 0 w 265"/>
                <a:gd name="T23" fmla="*/ 11 h 336"/>
                <a:gd name="T24" fmla="*/ 0 w 265"/>
                <a:gd name="T25" fmla="*/ 325 h 336"/>
                <a:gd name="T26" fmla="*/ 1 w 265"/>
                <a:gd name="T27" fmla="*/ 329 h 336"/>
                <a:gd name="T28" fmla="*/ 3 w 265"/>
                <a:gd name="T29" fmla="*/ 333 h 336"/>
                <a:gd name="T30" fmla="*/ 7 w 265"/>
                <a:gd name="T31" fmla="*/ 335 h 336"/>
                <a:gd name="T32" fmla="*/ 12 w 265"/>
                <a:gd name="T33" fmla="*/ 336 h 336"/>
                <a:gd name="T34" fmla="*/ 253 w 265"/>
                <a:gd name="T35" fmla="*/ 336 h 336"/>
                <a:gd name="T36" fmla="*/ 258 w 265"/>
                <a:gd name="T37" fmla="*/ 335 h 336"/>
                <a:gd name="T38" fmla="*/ 261 w 265"/>
                <a:gd name="T39" fmla="*/ 333 h 336"/>
                <a:gd name="T40" fmla="*/ 264 w 265"/>
                <a:gd name="T41" fmla="*/ 329 h 336"/>
                <a:gd name="T42" fmla="*/ 265 w 265"/>
                <a:gd name="T43" fmla="*/ 325 h 336"/>
                <a:gd name="T44" fmla="*/ 265 w 265"/>
                <a:gd name="T45" fmla="*/ 108 h 336"/>
                <a:gd name="T46" fmla="*/ 264 w 265"/>
                <a:gd name="T47" fmla="*/ 104 h 336"/>
                <a:gd name="T48" fmla="*/ 261 w 265"/>
                <a:gd name="T49" fmla="*/ 100 h 336"/>
                <a:gd name="T50" fmla="*/ 165 w 265"/>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5" h="336">
                  <a:moveTo>
                    <a:pt x="156" y="108"/>
                  </a:moveTo>
                  <a:lnTo>
                    <a:pt x="156" y="11"/>
                  </a:lnTo>
                  <a:lnTo>
                    <a:pt x="252" y="108"/>
                  </a:lnTo>
                  <a:lnTo>
                    <a:pt x="156" y="108"/>
                  </a:lnTo>
                  <a:close/>
                  <a:moveTo>
                    <a:pt x="165" y="3"/>
                  </a:moveTo>
                  <a:lnTo>
                    <a:pt x="161" y="1"/>
                  </a:lnTo>
                  <a:lnTo>
                    <a:pt x="156" y="0"/>
                  </a:lnTo>
                  <a:lnTo>
                    <a:pt x="12" y="0"/>
                  </a:lnTo>
                  <a:lnTo>
                    <a:pt x="7" y="1"/>
                  </a:lnTo>
                  <a:lnTo>
                    <a:pt x="3" y="3"/>
                  </a:lnTo>
                  <a:lnTo>
                    <a:pt x="1" y="7"/>
                  </a:lnTo>
                  <a:lnTo>
                    <a:pt x="0" y="11"/>
                  </a:lnTo>
                  <a:lnTo>
                    <a:pt x="0" y="325"/>
                  </a:lnTo>
                  <a:lnTo>
                    <a:pt x="1" y="329"/>
                  </a:lnTo>
                  <a:lnTo>
                    <a:pt x="3" y="333"/>
                  </a:lnTo>
                  <a:lnTo>
                    <a:pt x="7" y="335"/>
                  </a:lnTo>
                  <a:lnTo>
                    <a:pt x="12" y="336"/>
                  </a:lnTo>
                  <a:lnTo>
                    <a:pt x="253" y="336"/>
                  </a:lnTo>
                  <a:lnTo>
                    <a:pt x="258" y="335"/>
                  </a:lnTo>
                  <a:lnTo>
                    <a:pt x="261" y="333"/>
                  </a:lnTo>
                  <a:lnTo>
                    <a:pt x="264" y="329"/>
                  </a:lnTo>
                  <a:lnTo>
                    <a:pt x="265" y="325"/>
                  </a:lnTo>
                  <a:lnTo>
                    <a:pt x="265" y="108"/>
                  </a:lnTo>
                  <a:lnTo>
                    <a:pt x="264" y="104"/>
                  </a:lnTo>
                  <a:lnTo>
                    <a:pt x="261" y="100"/>
                  </a:lnTo>
                  <a:lnTo>
                    <a:pt x="165"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964">
              <a:extLst>
                <a:ext uri="{FF2B5EF4-FFF2-40B4-BE49-F238E27FC236}">
                  <a16:creationId xmlns:a16="http://schemas.microsoft.com/office/drawing/2014/main" id="{560B6CFC-E99C-4BF0-A5D2-C8085D173B47}"/>
                </a:ext>
              </a:extLst>
            </p:cNvPr>
            <p:cNvSpPr>
              <a:spLocks noEditPoints="1"/>
            </p:cNvSpPr>
            <p:nvPr/>
          </p:nvSpPr>
          <p:spPr bwMode="auto">
            <a:xfrm>
              <a:off x="5494338" y="1522413"/>
              <a:ext cx="106363" cy="133350"/>
            </a:xfrm>
            <a:custGeom>
              <a:avLst/>
              <a:gdLst>
                <a:gd name="T0" fmla="*/ 157 w 266"/>
                <a:gd name="T1" fmla="*/ 108 h 336"/>
                <a:gd name="T2" fmla="*/ 157 w 266"/>
                <a:gd name="T3" fmla="*/ 11 h 336"/>
                <a:gd name="T4" fmla="*/ 252 w 266"/>
                <a:gd name="T5" fmla="*/ 108 h 336"/>
                <a:gd name="T6" fmla="*/ 157 w 266"/>
                <a:gd name="T7" fmla="*/ 108 h 336"/>
                <a:gd name="T8" fmla="*/ 166 w 266"/>
                <a:gd name="T9" fmla="*/ 3 h 336"/>
                <a:gd name="T10" fmla="*/ 162 w 266"/>
                <a:gd name="T11" fmla="*/ 1 h 336"/>
                <a:gd name="T12" fmla="*/ 157 w 266"/>
                <a:gd name="T13" fmla="*/ 0 h 336"/>
                <a:gd name="T14" fmla="*/ 13 w 266"/>
                <a:gd name="T15" fmla="*/ 0 h 336"/>
                <a:gd name="T16" fmla="*/ 8 w 266"/>
                <a:gd name="T17" fmla="*/ 1 h 336"/>
                <a:gd name="T18" fmla="*/ 5 w 266"/>
                <a:gd name="T19" fmla="*/ 3 h 336"/>
                <a:gd name="T20" fmla="*/ 1 w 266"/>
                <a:gd name="T21" fmla="*/ 7 h 336"/>
                <a:gd name="T22" fmla="*/ 0 w 266"/>
                <a:gd name="T23" fmla="*/ 11 h 336"/>
                <a:gd name="T24" fmla="*/ 0 w 266"/>
                <a:gd name="T25" fmla="*/ 325 h 336"/>
                <a:gd name="T26" fmla="*/ 1 w 266"/>
                <a:gd name="T27" fmla="*/ 329 h 336"/>
                <a:gd name="T28" fmla="*/ 5 w 266"/>
                <a:gd name="T29" fmla="*/ 333 h 336"/>
                <a:gd name="T30" fmla="*/ 8 w 266"/>
                <a:gd name="T31" fmla="*/ 335 h 336"/>
                <a:gd name="T32" fmla="*/ 13 w 266"/>
                <a:gd name="T33" fmla="*/ 336 h 336"/>
                <a:gd name="T34" fmla="*/ 253 w 266"/>
                <a:gd name="T35" fmla="*/ 336 h 336"/>
                <a:gd name="T36" fmla="*/ 258 w 266"/>
                <a:gd name="T37" fmla="*/ 335 h 336"/>
                <a:gd name="T38" fmla="*/ 263 w 266"/>
                <a:gd name="T39" fmla="*/ 333 h 336"/>
                <a:gd name="T40" fmla="*/ 265 w 266"/>
                <a:gd name="T41" fmla="*/ 329 h 336"/>
                <a:gd name="T42" fmla="*/ 266 w 266"/>
                <a:gd name="T43" fmla="*/ 325 h 336"/>
                <a:gd name="T44" fmla="*/ 266 w 266"/>
                <a:gd name="T45" fmla="*/ 108 h 336"/>
                <a:gd name="T46" fmla="*/ 265 w 266"/>
                <a:gd name="T47" fmla="*/ 104 h 336"/>
                <a:gd name="T48" fmla="*/ 263 w 266"/>
                <a:gd name="T49" fmla="*/ 100 h 336"/>
                <a:gd name="T50" fmla="*/ 166 w 266"/>
                <a:gd name="T51" fmla="*/ 3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6" h="336">
                  <a:moveTo>
                    <a:pt x="157" y="108"/>
                  </a:moveTo>
                  <a:lnTo>
                    <a:pt x="157" y="11"/>
                  </a:lnTo>
                  <a:lnTo>
                    <a:pt x="252" y="108"/>
                  </a:lnTo>
                  <a:lnTo>
                    <a:pt x="157" y="108"/>
                  </a:lnTo>
                  <a:close/>
                  <a:moveTo>
                    <a:pt x="166" y="3"/>
                  </a:moveTo>
                  <a:lnTo>
                    <a:pt x="162" y="1"/>
                  </a:lnTo>
                  <a:lnTo>
                    <a:pt x="157" y="0"/>
                  </a:lnTo>
                  <a:lnTo>
                    <a:pt x="13" y="0"/>
                  </a:lnTo>
                  <a:lnTo>
                    <a:pt x="8" y="1"/>
                  </a:lnTo>
                  <a:lnTo>
                    <a:pt x="5" y="3"/>
                  </a:lnTo>
                  <a:lnTo>
                    <a:pt x="1" y="7"/>
                  </a:lnTo>
                  <a:lnTo>
                    <a:pt x="0" y="11"/>
                  </a:lnTo>
                  <a:lnTo>
                    <a:pt x="0" y="325"/>
                  </a:lnTo>
                  <a:lnTo>
                    <a:pt x="1" y="329"/>
                  </a:lnTo>
                  <a:lnTo>
                    <a:pt x="5" y="333"/>
                  </a:lnTo>
                  <a:lnTo>
                    <a:pt x="8" y="335"/>
                  </a:lnTo>
                  <a:lnTo>
                    <a:pt x="13" y="336"/>
                  </a:lnTo>
                  <a:lnTo>
                    <a:pt x="253" y="336"/>
                  </a:lnTo>
                  <a:lnTo>
                    <a:pt x="258" y="335"/>
                  </a:lnTo>
                  <a:lnTo>
                    <a:pt x="263" y="333"/>
                  </a:lnTo>
                  <a:lnTo>
                    <a:pt x="265" y="329"/>
                  </a:lnTo>
                  <a:lnTo>
                    <a:pt x="266" y="325"/>
                  </a:lnTo>
                  <a:lnTo>
                    <a:pt x="266" y="108"/>
                  </a:lnTo>
                  <a:lnTo>
                    <a:pt x="265" y="104"/>
                  </a:lnTo>
                  <a:lnTo>
                    <a:pt x="263" y="100"/>
                  </a:lnTo>
                  <a:lnTo>
                    <a:pt x="16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descr="This is an icon of a paper airplane. ">
            <a:extLst>
              <a:ext uri="{FF2B5EF4-FFF2-40B4-BE49-F238E27FC236}">
                <a16:creationId xmlns:a16="http://schemas.microsoft.com/office/drawing/2014/main" id="{0E4DB52D-35BC-430D-BD17-CBC693E02466}"/>
              </a:ext>
            </a:extLst>
          </p:cNvPr>
          <p:cNvGrpSpPr/>
          <p:nvPr/>
        </p:nvGrpSpPr>
        <p:grpSpPr>
          <a:xfrm>
            <a:off x="3842871" y="2719484"/>
            <a:ext cx="287338" cy="260350"/>
            <a:chOff x="6448425" y="796925"/>
            <a:chExt cx="287338" cy="260350"/>
          </a:xfrm>
          <a:solidFill>
            <a:schemeClr val="bg1"/>
          </a:solidFill>
        </p:grpSpPr>
        <p:sp>
          <p:nvSpPr>
            <p:cNvPr id="34" name="Freeform 3562">
              <a:extLst>
                <a:ext uri="{FF2B5EF4-FFF2-40B4-BE49-F238E27FC236}">
                  <a16:creationId xmlns:a16="http://schemas.microsoft.com/office/drawing/2014/main" id="{FAF14E47-7F49-4BA7-8585-B0E02870320E}"/>
                </a:ext>
              </a:extLst>
            </p:cNvPr>
            <p:cNvSpPr>
              <a:spLocks/>
            </p:cNvSpPr>
            <p:nvPr/>
          </p:nvSpPr>
          <p:spPr bwMode="auto">
            <a:xfrm>
              <a:off x="6448425" y="796925"/>
              <a:ext cx="277812" cy="161925"/>
            </a:xfrm>
            <a:custGeom>
              <a:avLst/>
              <a:gdLst>
                <a:gd name="T0" fmla="*/ 8 w 701"/>
                <a:gd name="T1" fmla="*/ 285 h 408"/>
                <a:gd name="T2" fmla="*/ 5 w 701"/>
                <a:gd name="T3" fmla="*/ 288 h 408"/>
                <a:gd name="T4" fmla="*/ 2 w 701"/>
                <a:gd name="T5" fmla="*/ 290 h 408"/>
                <a:gd name="T6" fmla="*/ 1 w 701"/>
                <a:gd name="T7" fmla="*/ 293 h 408"/>
                <a:gd name="T8" fmla="*/ 0 w 701"/>
                <a:gd name="T9" fmla="*/ 297 h 408"/>
                <a:gd name="T10" fmla="*/ 1 w 701"/>
                <a:gd name="T11" fmla="*/ 300 h 408"/>
                <a:gd name="T12" fmla="*/ 2 w 701"/>
                <a:gd name="T13" fmla="*/ 303 h 408"/>
                <a:gd name="T14" fmla="*/ 5 w 701"/>
                <a:gd name="T15" fmla="*/ 306 h 408"/>
                <a:gd name="T16" fmla="*/ 8 w 701"/>
                <a:gd name="T17" fmla="*/ 308 h 408"/>
                <a:gd name="T18" fmla="*/ 259 w 701"/>
                <a:gd name="T19" fmla="*/ 408 h 408"/>
                <a:gd name="T20" fmla="*/ 701 w 701"/>
                <a:gd name="T21" fmla="*/ 0 h 408"/>
                <a:gd name="T22" fmla="*/ 8 w 701"/>
                <a:gd name="T23" fmla="*/ 28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1" h="408">
                  <a:moveTo>
                    <a:pt x="8" y="285"/>
                  </a:moveTo>
                  <a:lnTo>
                    <a:pt x="5" y="288"/>
                  </a:lnTo>
                  <a:lnTo>
                    <a:pt x="2" y="290"/>
                  </a:lnTo>
                  <a:lnTo>
                    <a:pt x="1" y="293"/>
                  </a:lnTo>
                  <a:lnTo>
                    <a:pt x="0" y="297"/>
                  </a:lnTo>
                  <a:lnTo>
                    <a:pt x="1" y="300"/>
                  </a:lnTo>
                  <a:lnTo>
                    <a:pt x="2" y="303"/>
                  </a:lnTo>
                  <a:lnTo>
                    <a:pt x="5" y="306"/>
                  </a:lnTo>
                  <a:lnTo>
                    <a:pt x="8" y="308"/>
                  </a:lnTo>
                  <a:lnTo>
                    <a:pt x="259" y="408"/>
                  </a:lnTo>
                  <a:lnTo>
                    <a:pt x="701" y="0"/>
                  </a:lnTo>
                  <a:lnTo>
                    <a:pt x="8"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3563">
              <a:extLst>
                <a:ext uri="{FF2B5EF4-FFF2-40B4-BE49-F238E27FC236}">
                  <a16:creationId xmlns:a16="http://schemas.microsoft.com/office/drawing/2014/main" id="{C6E7DA52-146D-4723-BC22-DEA5BB942AB6}"/>
                </a:ext>
              </a:extLst>
            </p:cNvPr>
            <p:cNvSpPr>
              <a:spLocks/>
            </p:cNvSpPr>
            <p:nvPr/>
          </p:nvSpPr>
          <p:spPr bwMode="auto">
            <a:xfrm>
              <a:off x="6554788" y="800100"/>
              <a:ext cx="180975" cy="257175"/>
            </a:xfrm>
            <a:custGeom>
              <a:avLst/>
              <a:gdLst>
                <a:gd name="T0" fmla="*/ 0 w 456"/>
                <a:gd name="T1" fmla="*/ 424 h 646"/>
                <a:gd name="T2" fmla="*/ 0 w 456"/>
                <a:gd name="T3" fmla="*/ 635 h 646"/>
                <a:gd name="T4" fmla="*/ 0 w 456"/>
                <a:gd name="T5" fmla="*/ 639 h 646"/>
                <a:gd name="T6" fmla="*/ 3 w 456"/>
                <a:gd name="T7" fmla="*/ 642 h 646"/>
                <a:gd name="T8" fmla="*/ 5 w 456"/>
                <a:gd name="T9" fmla="*/ 645 h 646"/>
                <a:gd name="T10" fmla="*/ 9 w 456"/>
                <a:gd name="T11" fmla="*/ 646 h 646"/>
                <a:gd name="T12" fmla="*/ 11 w 456"/>
                <a:gd name="T13" fmla="*/ 646 h 646"/>
                <a:gd name="T14" fmla="*/ 12 w 456"/>
                <a:gd name="T15" fmla="*/ 646 h 646"/>
                <a:gd name="T16" fmla="*/ 16 w 456"/>
                <a:gd name="T17" fmla="*/ 646 h 646"/>
                <a:gd name="T18" fmla="*/ 18 w 456"/>
                <a:gd name="T19" fmla="*/ 645 h 646"/>
                <a:gd name="T20" fmla="*/ 21 w 456"/>
                <a:gd name="T21" fmla="*/ 644 h 646"/>
                <a:gd name="T22" fmla="*/ 22 w 456"/>
                <a:gd name="T23" fmla="*/ 641 h 646"/>
                <a:gd name="T24" fmla="*/ 126 w 456"/>
                <a:gd name="T25" fmla="*/ 469 h 646"/>
                <a:gd name="T26" fmla="*/ 315 w 456"/>
                <a:gd name="T27" fmla="*/ 569 h 646"/>
                <a:gd name="T28" fmla="*/ 317 w 456"/>
                <a:gd name="T29" fmla="*/ 570 h 646"/>
                <a:gd name="T30" fmla="*/ 320 w 456"/>
                <a:gd name="T31" fmla="*/ 572 h 646"/>
                <a:gd name="T32" fmla="*/ 323 w 456"/>
                <a:gd name="T33" fmla="*/ 570 h 646"/>
                <a:gd name="T34" fmla="*/ 325 w 456"/>
                <a:gd name="T35" fmla="*/ 570 h 646"/>
                <a:gd name="T36" fmla="*/ 329 w 456"/>
                <a:gd name="T37" fmla="*/ 567 h 646"/>
                <a:gd name="T38" fmla="*/ 332 w 456"/>
                <a:gd name="T39" fmla="*/ 561 h 646"/>
                <a:gd name="T40" fmla="*/ 456 w 456"/>
                <a:gd name="T41" fmla="*/ 0 h 646"/>
                <a:gd name="T42" fmla="*/ 0 w 456"/>
                <a:gd name="T43" fmla="*/ 424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56" h="646">
                  <a:moveTo>
                    <a:pt x="0" y="424"/>
                  </a:moveTo>
                  <a:lnTo>
                    <a:pt x="0" y="635"/>
                  </a:lnTo>
                  <a:lnTo>
                    <a:pt x="0" y="639"/>
                  </a:lnTo>
                  <a:lnTo>
                    <a:pt x="3" y="642"/>
                  </a:lnTo>
                  <a:lnTo>
                    <a:pt x="5" y="645"/>
                  </a:lnTo>
                  <a:lnTo>
                    <a:pt x="9" y="646"/>
                  </a:lnTo>
                  <a:lnTo>
                    <a:pt x="11" y="646"/>
                  </a:lnTo>
                  <a:lnTo>
                    <a:pt x="12" y="646"/>
                  </a:lnTo>
                  <a:lnTo>
                    <a:pt x="16" y="646"/>
                  </a:lnTo>
                  <a:lnTo>
                    <a:pt x="18" y="645"/>
                  </a:lnTo>
                  <a:lnTo>
                    <a:pt x="21" y="644"/>
                  </a:lnTo>
                  <a:lnTo>
                    <a:pt x="22" y="641"/>
                  </a:lnTo>
                  <a:lnTo>
                    <a:pt x="126" y="469"/>
                  </a:lnTo>
                  <a:lnTo>
                    <a:pt x="315" y="569"/>
                  </a:lnTo>
                  <a:lnTo>
                    <a:pt x="317" y="570"/>
                  </a:lnTo>
                  <a:lnTo>
                    <a:pt x="320" y="572"/>
                  </a:lnTo>
                  <a:lnTo>
                    <a:pt x="323" y="570"/>
                  </a:lnTo>
                  <a:lnTo>
                    <a:pt x="325" y="570"/>
                  </a:lnTo>
                  <a:lnTo>
                    <a:pt x="329" y="567"/>
                  </a:lnTo>
                  <a:lnTo>
                    <a:pt x="332" y="561"/>
                  </a:lnTo>
                  <a:lnTo>
                    <a:pt x="456" y="0"/>
                  </a:lnTo>
                  <a:lnTo>
                    <a:pt x="0" y="4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36" name="TextBox 47">
            <a:extLst>
              <a:ext uri="{FF2B5EF4-FFF2-40B4-BE49-F238E27FC236}">
                <a16:creationId xmlns:a16="http://schemas.microsoft.com/office/drawing/2014/main" id="{ADD28621-C404-41A6-85D1-1C963A241234}"/>
              </a:ext>
            </a:extLst>
          </p:cNvPr>
          <p:cNvSpPr txBox="1"/>
          <p:nvPr/>
        </p:nvSpPr>
        <p:spPr>
          <a:xfrm>
            <a:off x="125835" y="2705303"/>
            <a:ext cx="3451289"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MAR 2019 – FEB 5250</a:t>
            </a:r>
          </a:p>
        </p:txBody>
      </p:sp>
      <p:sp>
        <p:nvSpPr>
          <p:cNvPr id="37" name="TextBox 47">
            <a:extLst>
              <a:ext uri="{FF2B5EF4-FFF2-40B4-BE49-F238E27FC236}">
                <a16:creationId xmlns:a16="http://schemas.microsoft.com/office/drawing/2014/main" id="{CEDCE8FF-73B3-4C37-B751-F7E83288982A}"/>
              </a:ext>
            </a:extLst>
          </p:cNvPr>
          <p:cNvSpPr txBox="1"/>
          <p:nvPr/>
        </p:nvSpPr>
        <p:spPr>
          <a:xfrm>
            <a:off x="-71948" y="3907425"/>
            <a:ext cx="3610329"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highlight>
                  <a:srgbClr val="FFFF00"/>
                </a:highlight>
              </a:rPr>
              <a:t>Lorem ipsum dolor sit amet, consectetur adipiscing elit. Pellentesque sit amet feugiat mi. Maecenas volutpat hendrerit odio quis mattis. </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6E95DB31-CD73-484D-951F-916A84849151}"/>
              </a:ext>
            </a:extLst>
          </p:cNvPr>
          <p:cNvPicPr/>
          <p:nvPr/>
        </p:nvPicPr>
        <p:blipFill rotWithShape="1">
          <a:blip r:embed="rId4"/>
          <a:srcRect l="1795" r="1410" b="7359"/>
          <a:stretch/>
        </p:blipFill>
        <p:spPr bwMode="auto">
          <a:xfrm>
            <a:off x="5993048" y="1796314"/>
            <a:ext cx="5229095" cy="30090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1080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304800" y="666751"/>
            <a:ext cx="12527730"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B8C39A2F-EB98-421A-9196-A1F82FA0CF1A}"/>
              </a:ext>
              <a:ext uri="{C183D7F6-B498-43B3-948B-1728B52AA6E4}">
                <adec:decorative xmlns:adec="http://schemas.microsoft.com/office/drawing/2017/decorative" val="1"/>
              </a:ext>
            </a:extLst>
          </p:cNvPr>
          <p:cNvSpPr/>
          <p:nvPr/>
        </p:nvSpPr>
        <p:spPr>
          <a:xfrm>
            <a:off x="956403" y="1329942"/>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BABAAE-D145-4E69-9C95-2BF9E7E8DBE7}"/>
              </a:ext>
              <a:ext uri="{C183D7F6-B498-43B3-948B-1728B52AA6E4}">
                <adec:decorative xmlns:adec="http://schemas.microsoft.com/office/drawing/2017/decorative" val="1"/>
              </a:ext>
            </a:extLst>
          </p:cNvPr>
          <p:cNvSpPr/>
          <p:nvPr/>
        </p:nvSpPr>
        <p:spPr>
          <a:xfrm>
            <a:off x="956403" y="2926424"/>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EAFB8C-B68B-4DDE-875A-CD4EB5E2AFA4}"/>
              </a:ext>
              <a:ext uri="{C183D7F6-B498-43B3-948B-1728B52AA6E4}">
                <adec:decorative xmlns:adec="http://schemas.microsoft.com/office/drawing/2017/decorative" val="1"/>
              </a:ext>
            </a:extLst>
          </p:cNvPr>
          <p:cNvSpPr/>
          <p:nvPr/>
        </p:nvSpPr>
        <p:spPr>
          <a:xfrm>
            <a:off x="956403" y="452290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three boxes. ">
            <a:extLst>
              <a:ext uri="{FF2B5EF4-FFF2-40B4-BE49-F238E27FC236}">
                <a16:creationId xmlns:a16="http://schemas.microsoft.com/office/drawing/2014/main" id="{A5340DAF-B574-4E29-BCFD-75116FFA2F8E}"/>
              </a:ext>
            </a:extLst>
          </p:cNvPr>
          <p:cNvGrpSpPr/>
          <p:nvPr/>
        </p:nvGrpSpPr>
        <p:grpSpPr>
          <a:xfrm>
            <a:off x="1247178" y="4814641"/>
            <a:ext cx="347678" cy="345758"/>
            <a:chOff x="5465763" y="3068638"/>
            <a:chExt cx="287337" cy="285750"/>
          </a:xfrm>
          <a:solidFill>
            <a:srgbClr val="7F7F7F"/>
          </a:solidFill>
        </p:grpSpPr>
        <p:sp>
          <p:nvSpPr>
            <p:cNvPr id="37" name="Freeform 617">
              <a:extLst>
                <a:ext uri="{FF2B5EF4-FFF2-40B4-BE49-F238E27FC236}">
                  <a16:creationId xmlns:a16="http://schemas.microsoft.com/office/drawing/2014/main" id="{560F0304-DB18-4871-9394-DA353CAE4507}"/>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8">
              <a:extLst>
                <a:ext uri="{FF2B5EF4-FFF2-40B4-BE49-F238E27FC236}">
                  <a16:creationId xmlns:a16="http://schemas.microsoft.com/office/drawing/2014/main" id="{F24D198E-92D9-4A19-8B75-61FB0D9B117B}"/>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19">
              <a:extLst>
                <a:ext uri="{FF2B5EF4-FFF2-40B4-BE49-F238E27FC236}">
                  <a16:creationId xmlns:a16="http://schemas.microsoft.com/office/drawing/2014/main" id="{3B0BF256-8DAA-4CDF-8652-6DCD8C79F25A}"/>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20">
              <a:extLst>
                <a:ext uri="{FF2B5EF4-FFF2-40B4-BE49-F238E27FC236}">
                  <a16:creationId xmlns:a16="http://schemas.microsoft.com/office/drawing/2014/main" id="{686DAC32-9C84-4DC9-88C6-7E85E274D896}"/>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21">
              <a:extLst>
                <a:ext uri="{FF2B5EF4-FFF2-40B4-BE49-F238E27FC236}">
                  <a16:creationId xmlns:a16="http://schemas.microsoft.com/office/drawing/2014/main" id="{433A1745-F3E6-4D9F-AE78-D0669E73624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22">
              <a:extLst>
                <a:ext uri="{FF2B5EF4-FFF2-40B4-BE49-F238E27FC236}">
                  <a16:creationId xmlns:a16="http://schemas.microsoft.com/office/drawing/2014/main" id="{CF743A6A-34E4-4283-A2FA-73DA2A8E7BCE}"/>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23">
              <a:extLst>
                <a:ext uri="{FF2B5EF4-FFF2-40B4-BE49-F238E27FC236}">
                  <a16:creationId xmlns:a16="http://schemas.microsoft.com/office/drawing/2014/main" id="{EE7D9486-123C-45C9-BDB3-DA00258A957C}"/>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24">
              <a:extLst>
                <a:ext uri="{FF2B5EF4-FFF2-40B4-BE49-F238E27FC236}">
                  <a16:creationId xmlns:a16="http://schemas.microsoft.com/office/drawing/2014/main" id="{B5DFBDB0-3DFF-4D8F-BEC2-904636867100}"/>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25">
              <a:extLst>
                <a:ext uri="{FF2B5EF4-FFF2-40B4-BE49-F238E27FC236}">
                  <a16:creationId xmlns:a16="http://schemas.microsoft.com/office/drawing/2014/main" id="{94374C16-9B1D-4DD6-A4B6-930D71F943ED}"/>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descr="This is an icon of a shield. ">
            <a:extLst>
              <a:ext uri="{FF2B5EF4-FFF2-40B4-BE49-F238E27FC236}">
                <a16:creationId xmlns:a16="http://schemas.microsoft.com/office/drawing/2014/main" id="{B734B159-E7DC-4D75-9BE6-B7C7C24BB9DF}"/>
              </a:ext>
            </a:extLst>
          </p:cNvPr>
          <p:cNvGrpSpPr/>
          <p:nvPr/>
        </p:nvGrpSpPr>
        <p:grpSpPr>
          <a:xfrm>
            <a:off x="1275991" y="3220080"/>
            <a:ext cx="290052" cy="341916"/>
            <a:chOff x="2627313" y="3071813"/>
            <a:chExt cx="239713" cy="282575"/>
          </a:xfrm>
          <a:solidFill>
            <a:srgbClr val="404040"/>
          </a:solidFill>
        </p:grpSpPr>
        <p:sp>
          <p:nvSpPr>
            <p:cNvPr id="47" name="Freeform 747">
              <a:extLst>
                <a:ext uri="{FF2B5EF4-FFF2-40B4-BE49-F238E27FC236}">
                  <a16:creationId xmlns:a16="http://schemas.microsoft.com/office/drawing/2014/main" id="{DA05B168-1E9F-4460-A1FD-380F7A803631}"/>
                </a:ext>
              </a:extLst>
            </p:cNvPr>
            <p:cNvSpPr>
              <a:spLocks/>
            </p:cNvSpPr>
            <p:nvPr/>
          </p:nvSpPr>
          <p:spPr bwMode="auto">
            <a:xfrm>
              <a:off x="2751138" y="3071813"/>
              <a:ext cx="115888" cy="125413"/>
            </a:xfrm>
            <a:custGeom>
              <a:avLst/>
              <a:gdLst>
                <a:gd name="T0" fmla="*/ 352 w 361"/>
                <a:gd name="T1" fmla="*/ 21 h 396"/>
                <a:gd name="T2" fmla="*/ 347 w 361"/>
                <a:gd name="T3" fmla="*/ 20 h 396"/>
                <a:gd name="T4" fmla="*/ 343 w 361"/>
                <a:gd name="T5" fmla="*/ 20 h 396"/>
                <a:gd name="T6" fmla="*/ 339 w 361"/>
                <a:gd name="T7" fmla="*/ 22 h 396"/>
                <a:gd name="T8" fmla="*/ 336 w 361"/>
                <a:gd name="T9" fmla="*/ 24 h 396"/>
                <a:gd name="T10" fmla="*/ 321 w 361"/>
                <a:gd name="T11" fmla="*/ 39 h 396"/>
                <a:gd name="T12" fmla="*/ 305 w 361"/>
                <a:gd name="T13" fmla="*/ 51 h 396"/>
                <a:gd name="T14" fmla="*/ 290 w 361"/>
                <a:gd name="T15" fmla="*/ 61 h 396"/>
                <a:gd name="T16" fmla="*/ 273 w 361"/>
                <a:gd name="T17" fmla="*/ 68 h 396"/>
                <a:gd name="T18" fmla="*/ 256 w 361"/>
                <a:gd name="T19" fmla="*/ 74 h 396"/>
                <a:gd name="T20" fmla="*/ 238 w 361"/>
                <a:gd name="T21" fmla="*/ 78 h 396"/>
                <a:gd name="T22" fmla="*/ 218 w 361"/>
                <a:gd name="T23" fmla="*/ 80 h 396"/>
                <a:gd name="T24" fmla="*/ 195 w 361"/>
                <a:gd name="T25" fmla="*/ 80 h 396"/>
                <a:gd name="T26" fmla="*/ 181 w 361"/>
                <a:gd name="T27" fmla="*/ 80 h 396"/>
                <a:gd name="T28" fmla="*/ 167 w 361"/>
                <a:gd name="T29" fmla="*/ 79 h 396"/>
                <a:gd name="T30" fmla="*/ 153 w 361"/>
                <a:gd name="T31" fmla="*/ 77 h 396"/>
                <a:gd name="T32" fmla="*/ 139 w 361"/>
                <a:gd name="T33" fmla="*/ 75 h 396"/>
                <a:gd name="T34" fmla="*/ 125 w 361"/>
                <a:gd name="T35" fmla="*/ 71 h 396"/>
                <a:gd name="T36" fmla="*/ 112 w 361"/>
                <a:gd name="T37" fmla="*/ 67 h 396"/>
                <a:gd name="T38" fmla="*/ 99 w 361"/>
                <a:gd name="T39" fmla="*/ 63 h 396"/>
                <a:gd name="T40" fmla="*/ 86 w 361"/>
                <a:gd name="T41" fmla="*/ 58 h 396"/>
                <a:gd name="T42" fmla="*/ 73 w 361"/>
                <a:gd name="T43" fmla="*/ 52 h 396"/>
                <a:gd name="T44" fmla="*/ 60 w 361"/>
                <a:gd name="T45" fmla="*/ 46 h 396"/>
                <a:gd name="T46" fmla="*/ 48 w 361"/>
                <a:gd name="T47" fmla="*/ 39 h 396"/>
                <a:gd name="T48" fmla="*/ 38 w 361"/>
                <a:gd name="T49" fmla="*/ 32 h 396"/>
                <a:gd name="T50" fmla="*/ 27 w 361"/>
                <a:gd name="T51" fmla="*/ 24 h 396"/>
                <a:gd name="T52" fmla="*/ 17 w 361"/>
                <a:gd name="T53" fmla="*/ 17 h 396"/>
                <a:gd name="T54" fmla="*/ 7 w 361"/>
                <a:gd name="T55" fmla="*/ 8 h 396"/>
                <a:gd name="T56" fmla="*/ 0 w 361"/>
                <a:gd name="T57" fmla="*/ 0 h 396"/>
                <a:gd name="T58" fmla="*/ 0 w 361"/>
                <a:gd name="T59" fmla="*/ 396 h 396"/>
                <a:gd name="T60" fmla="*/ 361 w 361"/>
                <a:gd name="T61" fmla="*/ 396 h 396"/>
                <a:gd name="T62" fmla="*/ 361 w 361"/>
                <a:gd name="T63" fmla="*/ 35 h 396"/>
                <a:gd name="T64" fmla="*/ 360 w 361"/>
                <a:gd name="T65" fmla="*/ 31 h 396"/>
                <a:gd name="T66" fmla="*/ 358 w 361"/>
                <a:gd name="T67" fmla="*/ 26 h 396"/>
                <a:gd name="T68" fmla="*/ 356 w 361"/>
                <a:gd name="T69" fmla="*/ 23 h 396"/>
                <a:gd name="T70" fmla="*/ 352 w 361"/>
                <a:gd name="T71" fmla="*/ 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6">
                  <a:moveTo>
                    <a:pt x="352" y="21"/>
                  </a:moveTo>
                  <a:lnTo>
                    <a:pt x="347" y="20"/>
                  </a:lnTo>
                  <a:lnTo>
                    <a:pt x="343" y="20"/>
                  </a:lnTo>
                  <a:lnTo>
                    <a:pt x="339" y="22"/>
                  </a:lnTo>
                  <a:lnTo>
                    <a:pt x="336" y="24"/>
                  </a:lnTo>
                  <a:lnTo>
                    <a:pt x="321" y="39"/>
                  </a:lnTo>
                  <a:lnTo>
                    <a:pt x="305" y="51"/>
                  </a:lnTo>
                  <a:lnTo>
                    <a:pt x="290" y="61"/>
                  </a:lnTo>
                  <a:lnTo>
                    <a:pt x="273" y="68"/>
                  </a:lnTo>
                  <a:lnTo>
                    <a:pt x="256" y="74"/>
                  </a:lnTo>
                  <a:lnTo>
                    <a:pt x="238" y="78"/>
                  </a:lnTo>
                  <a:lnTo>
                    <a:pt x="218" y="80"/>
                  </a:lnTo>
                  <a:lnTo>
                    <a:pt x="195" y="80"/>
                  </a:lnTo>
                  <a:lnTo>
                    <a:pt x="181" y="80"/>
                  </a:lnTo>
                  <a:lnTo>
                    <a:pt x="167" y="79"/>
                  </a:lnTo>
                  <a:lnTo>
                    <a:pt x="153" y="77"/>
                  </a:lnTo>
                  <a:lnTo>
                    <a:pt x="139" y="75"/>
                  </a:lnTo>
                  <a:lnTo>
                    <a:pt x="125" y="71"/>
                  </a:lnTo>
                  <a:lnTo>
                    <a:pt x="112" y="67"/>
                  </a:lnTo>
                  <a:lnTo>
                    <a:pt x="99" y="63"/>
                  </a:lnTo>
                  <a:lnTo>
                    <a:pt x="86" y="58"/>
                  </a:lnTo>
                  <a:lnTo>
                    <a:pt x="73" y="52"/>
                  </a:lnTo>
                  <a:lnTo>
                    <a:pt x="60" y="46"/>
                  </a:lnTo>
                  <a:lnTo>
                    <a:pt x="48" y="39"/>
                  </a:lnTo>
                  <a:lnTo>
                    <a:pt x="38" y="32"/>
                  </a:lnTo>
                  <a:lnTo>
                    <a:pt x="27" y="24"/>
                  </a:lnTo>
                  <a:lnTo>
                    <a:pt x="17" y="17"/>
                  </a:lnTo>
                  <a:lnTo>
                    <a:pt x="7" y="8"/>
                  </a:lnTo>
                  <a:lnTo>
                    <a:pt x="0" y="0"/>
                  </a:lnTo>
                  <a:lnTo>
                    <a:pt x="0" y="396"/>
                  </a:lnTo>
                  <a:lnTo>
                    <a:pt x="361" y="396"/>
                  </a:lnTo>
                  <a:lnTo>
                    <a:pt x="361" y="35"/>
                  </a:lnTo>
                  <a:lnTo>
                    <a:pt x="360" y="31"/>
                  </a:lnTo>
                  <a:lnTo>
                    <a:pt x="358" y="26"/>
                  </a:lnTo>
                  <a:lnTo>
                    <a:pt x="356" y="23"/>
                  </a:lnTo>
                  <a:lnTo>
                    <a:pt x="3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48">
              <a:extLst>
                <a:ext uri="{FF2B5EF4-FFF2-40B4-BE49-F238E27FC236}">
                  <a16:creationId xmlns:a16="http://schemas.microsoft.com/office/drawing/2014/main" id="{9E7D57B1-B4D4-414C-A0D8-33BDD029863F}"/>
                </a:ext>
              </a:extLst>
            </p:cNvPr>
            <p:cNvSpPr>
              <a:spLocks/>
            </p:cNvSpPr>
            <p:nvPr/>
          </p:nvSpPr>
          <p:spPr bwMode="auto">
            <a:xfrm>
              <a:off x="2627313" y="3206750"/>
              <a:ext cx="114300" cy="147638"/>
            </a:xfrm>
            <a:custGeom>
              <a:avLst/>
              <a:gdLst>
                <a:gd name="T0" fmla="*/ 0 w 361"/>
                <a:gd name="T1" fmla="*/ 152 h 464"/>
                <a:gd name="T2" fmla="*/ 0 w 361"/>
                <a:gd name="T3" fmla="*/ 153 h 464"/>
                <a:gd name="T4" fmla="*/ 0 w 361"/>
                <a:gd name="T5" fmla="*/ 154 h 464"/>
                <a:gd name="T6" fmla="*/ 3 w 361"/>
                <a:gd name="T7" fmla="*/ 166 h 464"/>
                <a:gd name="T8" fmla="*/ 12 w 361"/>
                <a:gd name="T9" fmla="*/ 192 h 464"/>
                <a:gd name="T10" fmla="*/ 20 w 361"/>
                <a:gd name="T11" fmla="*/ 211 h 464"/>
                <a:gd name="T12" fmla="*/ 31 w 361"/>
                <a:gd name="T13" fmla="*/ 231 h 464"/>
                <a:gd name="T14" fmla="*/ 45 w 361"/>
                <a:gd name="T15" fmla="*/ 253 h 464"/>
                <a:gd name="T16" fmla="*/ 61 w 361"/>
                <a:gd name="T17" fmla="*/ 277 h 464"/>
                <a:gd name="T18" fmla="*/ 71 w 361"/>
                <a:gd name="T19" fmla="*/ 289 h 464"/>
                <a:gd name="T20" fmla="*/ 82 w 361"/>
                <a:gd name="T21" fmla="*/ 302 h 464"/>
                <a:gd name="T22" fmla="*/ 94 w 361"/>
                <a:gd name="T23" fmla="*/ 314 h 464"/>
                <a:gd name="T24" fmla="*/ 107 w 361"/>
                <a:gd name="T25" fmla="*/ 327 h 464"/>
                <a:gd name="T26" fmla="*/ 121 w 361"/>
                <a:gd name="T27" fmla="*/ 339 h 464"/>
                <a:gd name="T28" fmla="*/ 136 w 361"/>
                <a:gd name="T29" fmla="*/ 352 h 464"/>
                <a:gd name="T30" fmla="*/ 152 w 361"/>
                <a:gd name="T31" fmla="*/ 364 h 464"/>
                <a:gd name="T32" fmla="*/ 170 w 361"/>
                <a:gd name="T33" fmla="*/ 377 h 464"/>
                <a:gd name="T34" fmla="*/ 188 w 361"/>
                <a:gd name="T35" fmla="*/ 389 h 464"/>
                <a:gd name="T36" fmla="*/ 209 w 361"/>
                <a:gd name="T37" fmla="*/ 401 h 464"/>
                <a:gd name="T38" fmla="*/ 230 w 361"/>
                <a:gd name="T39" fmla="*/ 412 h 464"/>
                <a:gd name="T40" fmla="*/ 254 w 361"/>
                <a:gd name="T41" fmla="*/ 423 h 464"/>
                <a:gd name="T42" fmla="*/ 278 w 361"/>
                <a:gd name="T43" fmla="*/ 434 h 464"/>
                <a:gd name="T44" fmla="*/ 304 w 361"/>
                <a:gd name="T45" fmla="*/ 445 h 464"/>
                <a:gd name="T46" fmla="*/ 332 w 361"/>
                <a:gd name="T47" fmla="*/ 454 h 464"/>
                <a:gd name="T48" fmla="*/ 361 w 361"/>
                <a:gd name="T49" fmla="*/ 464 h 464"/>
                <a:gd name="T50" fmla="*/ 361 w 361"/>
                <a:gd name="T51" fmla="*/ 0 h 464"/>
                <a:gd name="T52" fmla="*/ 0 w 361"/>
                <a:gd name="T53" fmla="*/ 0 h 464"/>
                <a:gd name="T54" fmla="*/ 0 w 361"/>
                <a:gd name="T55" fmla="*/ 15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152"/>
                  </a:moveTo>
                  <a:lnTo>
                    <a:pt x="0" y="153"/>
                  </a:lnTo>
                  <a:lnTo>
                    <a:pt x="0" y="154"/>
                  </a:lnTo>
                  <a:lnTo>
                    <a:pt x="3" y="166"/>
                  </a:lnTo>
                  <a:lnTo>
                    <a:pt x="12" y="192"/>
                  </a:lnTo>
                  <a:lnTo>
                    <a:pt x="20" y="211"/>
                  </a:lnTo>
                  <a:lnTo>
                    <a:pt x="31" y="231"/>
                  </a:lnTo>
                  <a:lnTo>
                    <a:pt x="45" y="253"/>
                  </a:lnTo>
                  <a:lnTo>
                    <a:pt x="61" y="277"/>
                  </a:lnTo>
                  <a:lnTo>
                    <a:pt x="71" y="289"/>
                  </a:lnTo>
                  <a:lnTo>
                    <a:pt x="82" y="302"/>
                  </a:lnTo>
                  <a:lnTo>
                    <a:pt x="94" y="314"/>
                  </a:lnTo>
                  <a:lnTo>
                    <a:pt x="107" y="327"/>
                  </a:lnTo>
                  <a:lnTo>
                    <a:pt x="121" y="339"/>
                  </a:lnTo>
                  <a:lnTo>
                    <a:pt x="136" y="352"/>
                  </a:lnTo>
                  <a:lnTo>
                    <a:pt x="152" y="364"/>
                  </a:lnTo>
                  <a:lnTo>
                    <a:pt x="170" y="377"/>
                  </a:lnTo>
                  <a:lnTo>
                    <a:pt x="188" y="389"/>
                  </a:lnTo>
                  <a:lnTo>
                    <a:pt x="209" y="401"/>
                  </a:lnTo>
                  <a:lnTo>
                    <a:pt x="230" y="412"/>
                  </a:lnTo>
                  <a:lnTo>
                    <a:pt x="254" y="423"/>
                  </a:lnTo>
                  <a:lnTo>
                    <a:pt x="278" y="434"/>
                  </a:lnTo>
                  <a:lnTo>
                    <a:pt x="304" y="445"/>
                  </a:lnTo>
                  <a:lnTo>
                    <a:pt x="332" y="454"/>
                  </a:lnTo>
                  <a:lnTo>
                    <a:pt x="361" y="464"/>
                  </a:lnTo>
                  <a:lnTo>
                    <a:pt x="361" y="0"/>
                  </a:lnTo>
                  <a:lnTo>
                    <a:pt x="0" y="0"/>
                  </a:lnTo>
                  <a:lnTo>
                    <a:pt x="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49">
              <a:extLst>
                <a:ext uri="{FF2B5EF4-FFF2-40B4-BE49-F238E27FC236}">
                  <a16:creationId xmlns:a16="http://schemas.microsoft.com/office/drawing/2014/main" id="{52863FE1-5CD0-43B1-947A-D15784807CC0}"/>
                </a:ext>
              </a:extLst>
            </p:cNvPr>
            <p:cNvSpPr>
              <a:spLocks/>
            </p:cNvSpPr>
            <p:nvPr/>
          </p:nvSpPr>
          <p:spPr bwMode="auto">
            <a:xfrm>
              <a:off x="2627313" y="3071813"/>
              <a:ext cx="114300" cy="125413"/>
            </a:xfrm>
            <a:custGeom>
              <a:avLst/>
              <a:gdLst>
                <a:gd name="T0" fmla="*/ 165 w 361"/>
                <a:gd name="T1" fmla="*/ 81 h 397"/>
                <a:gd name="T2" fmla="*/ 143 w 361"/>
                <a:gd name="T3" fmla="*/ 81 h 397"/>
                <a:gd name="T4" fmla="*/ 123 w 361"/>
                <a:gd name="T5" fmla="*/ 79 h 397"/>
                <a:gd name="T6" fmla="*/ 105 w 361"/>
                <a:gd name="T7" fmla="*/ 75 h 397"/>
                <a:gd name="T8" fmla="*/ 87 w 361"/>
                <a:gd name="T9" fmla="*/ 69 h 397"/>
                <a:gd name="T10" fmla="*/ 71 w 361"/>
                <a:gd name="T11" fmla="*/ 62 h 397"/>
                <a:gd name="T12" fmla="*/ 55 w 361"/>
                <a:gd name="T13" fmla="*/ 52 h 397"/>
                <a:gd name="T14" fmla="*/ 40 w 361"/>
                <a:gd name="T15" fmla="*/ 40 h 397"/>
                <a:gd name="T16" fmla="*/ 25 w 361"/>
                <a:gd name="T17" fmla="*/ 25 h 397"/>
                <a:gd name="T18" fmla="*/ 22 w 361"/>
                <a:gd name="T19" fmla="*/ 23 h 397"/>
                <a:gd name="T20" fmla="*/ 18 w 361"/>
                <a:gd name="T21" fmla="*/ 21 h 397"/>
                <a:gd name="T22" fmla="*/ 13 w 361"/>
                <a:gd name="T23" fmla="*/ 21 h 397"/>
                <a:gd name="T24" fmla="*/ 9 w 361"/>
                <a:gd name="T25" fmla="*/ 22 h 397"/>
                <a:gd name="T26" fmla="*/ 5 w 361"/>
                <a:gd name="T27" fmla="*/ 24 h 397"/>
                <a:gd name="T28" fmla="*/ 2 w 361"/>
                <a:gd name="T29" fmla="*/ 27 h 397"/>
                <a:gd name="T30" fmla="*/ 1 w 361"/>
                <a:gd name="T31" fmla="*/ 32 h 397"/>
                <a:gd name="T32" fmla="*/ 0 w 361"/>
                <a:gd name="T33" fmla="*/ 36 h 397"/>
                <a:gd name="T34" fmla="*/ 0 w 361"/>
                <a:gd name="T35" fmla="*/ 397 h 397"/>
                <a:gd name="T36" fmla="*/ 361 w 361"/>
                <a:gd name="T37" fmla="*/ 397 h 397"/>
                <a:gd name="T38" fmla="*/ 361 w 361"/>
                <a:gd name="T39" fmla="*/ 0 h 397"/>
                <a:gd name="T40" fmla="*/ 352 w 361"/>
                <a:gd name="T41" fmla="*/ 8 h 397"/>
                <a:gd name="T42" fmla="*/ 344 w 361"/>
                <a:gd name="T43" fmla="*/ 17 h 397"/>
                <a:gd name="T44" fmla="*/ 334 w 361"/>
                <a:gd name="T45" fmla="*/ 25 h 397"/>
                <a:gd name="T46" fmla="*/ 323 w 361"/>
                <a:gd name="T47" fmla="*/ 33 h 397"/>
                <a:gd name="T48" fmla="*/ 313 w 361"/>
                <a:gd name="T49" fmla="*/ 40 h 397"/>
                <a:gd name="T50" fmla="*/ 301 w 361"/>
                <a:gd name="T51" fmla="*/ 47 h 397"/>
                <a:gd name="T52" fmla="*/ 288 w 361"/>
                <a:gd name="T53" fmla="*/ 53 h 397"/>
                <a:gd name="T54" fmla="*/ 275 w 361"/>
                <a:gd name="T55" fmla="*/ 59 h 397"/>
                <a:gd name="T56" fmla="*/ 262 w 361"/>
                <a:gd name="T57" fmla="*/ 64 h 397"/>
                <a:gd name="T58" fmla="*/ 248 w 361"/>
                <a:gd name="T59" fmla="*/ 68 h 397"/>
                <a:gd name="T60" fmla="*/ 235 w 361"/>
                <a:gd name="T61" fmla="*/ 72 h 397"/>
                <a:gd name="T62" fmla="*/ 222 w 361"/>
                <a:gd name="T63" fmla="*/ 76 h 397"/>
                <a:gd name="T64" fmla="*/ 208 w 361"/>
                <a:gd name="T65" fmla="*/ 78 h 397"/>
                <a:gd name="T66" fmla="*/ 194 w 361"/>
                <a:gd name="T67" fmla="*/ 80 h 397"/>
                <a:gd name="T68" fmla="*/ 179 w 361"/>
                <a:gd name="T69" fmla="*/ 81 h 397"/>
                <a:gd name="T70" fmla="*/ 165 w 361"/>
                <a:gd name="T71" fmla="*/ 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7">
                  <a:moveTo>
                    <a:pt x="165" y="81"/>
                  </a:moveTo>
                  <a:lnTo>
                    <a:pt x="143" y="81"/>
                  </a:lnTo>
                  <a:lnTo>
                    <a:pt x="123" y="79"/>
                  </a:lnTo>
                  <a:lnTo>
                    <a:pt x="105" y="75"/>
                  </a:lnTo>
                  <a:lnTo>
                    <a:pt x="87" y="69"/>
                  </a:lnTo>
                  <a:lnTo>
                    <a:pt x="71" y="62"/>
                  </a:lnTo>
                  <a:lnTo>
                    <a:pt x="55" y="52"/>
                  </a:lnTo>
                  <a:lnTo>
                    <a:pt x="40" y="40"/>
                  </a:lnTo>
                  <a:lnTo>
                    <a:pt x="25" y="25"/>
                  </a:lnTo>
                  <a:lnTo>
                    <a:pt x="22" y="23"/>
                  </a:lnTo>
                  <a:lnTo>
                    <a:pt x="18" y="21"/>
                  </a:lnTo>
                  <a:lnTo>
                    <a:pt x="13" y="21"/>
                  </a:lnTo>
                  <a:lnTo>
                    <a:pt x="9" y="22"/>
                  </a:lnTo>
                  <a:lnTo>
                    <a:pt x="5" y="24"/>
                  </a:lnTo>
                  <a:lnTo>
                    <a:pt x="2" y="27"/>
                  </a:lnTo>
                  <a:lnTo>
                    <a:pt x="1" y="32"/>
                  </a:lnTo>
                  <a:lnTo>
                    <a:pt x="0" y="36"/>
                  </a:lnTo>
                  <a:lnTo>
                    <a:pt x="0" y="397"/>
                  </a:lnTo>
                  <a:lnTo>
                    <a:pt x="361" y="397"/>
                  </a:lnTo>
                  <a:lnTo>
                    <a:pt x="361" y="0"/>
                  </a:lnTo>
                  <a:lnTo>
                    <a:pt x="352" y="8"/>
                  </a:lnTo>
                  <a:lnTo>
                    <a:pt x="344" y="17"/>
                  </a:lnTo>
                  <a:lnTo>
                    <a:pt x="334" y="25"/>
                  </a:lnTo>
                  <a:lnTo>
                    <a:pt x="323" y="33"/>
                  </a:lnTo>
                  <a:lnTo>
                    <a:pt x="313" y="40"/>
                  </a:lnTo>
                  <a:lnTo>
                    <a:pt x="301" y="47"/>
                  </a:lnTo>
                  <a:lnTo>
                    <a:pt x="288" y="53"/>
                  </a:lnTo>
                  <a:lnTo>
                    <a:pt x="275" y="59"/>
                  </a:lnTo>
                  <a:lnTo>
                    <a:pt x="262" y="64"/>
                  </a:lnTo>
                  <a:lnTo>
                    <a:pt x="248" y="68"/>
                  </a:lnTo>
                  <a:lnTo>
                    <a:pt x="235" y="72"/>
                  </a:lnTo>
                  <a:lnTo>
                    <a:pt x="222" y="76"/>
                  </a:lnTo>
                  <a:lnTo>
                    <a:pt x="208" y="78"/>
                  </a:lnTo>
                  <a:lnTo>
                    <a:pt x="194" y="80"/>
                  </a:lnTo>
                  <a:lnTo>
                    <a:pt x="179" y="81"/>
                  </a:lnTo>
                  <a:lnTo>
                    <a:pt x="165"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750">
              <a:extLst>
                <a:ext uri="{FF2B5EF4-FFF2-40B4-BE49-F238E27FC236}">
                  <a16:creationId xmlns:a16="http://schemas.microsoft.com/office/drawing/2014/main" id="{6B19F8E1-A9A2-4C7C-B4DA-EA52D96D1C81}"/>
                </a:ext>
              </a:extLst>
            </p:cNvPr>
            <p:cNvSpPr>
              <a:spLocks/>
            </p:cNvSpPr>
            <p:nvPr/>
          </p:nvSpPr>
          <p:spPr bwMode="auto">
            <a:xfrm>
              <a:off x="2751138" y="3206750"/>
              <a:ext cx="115888" cy="147638"/>
            </a:xfrm>
            <a:custGeom>
              <a:avLst/>
              <a:gdLst>
                <a:gd name="T0" fmla="*/ 0 w 361"/>
                <a:gd name="T1" fmla="*/ 464 h 464"/>
                <a:gd name="T2" fmla="*/ 29 w 361"/>
                <a:gd name="T3" fmla="*/ 454 h 464"/>
                <a:gd name="T4" fmla="*/ 57 w 361"/>
                <a:gd name="T5" fmla="*/ 445 h 464"/>
                <a:gd name="T6" fmla="*/ 83 w 361"/>
                <a:gd name="T7" fmla="*/ 434 h 464"/>
                <a:gd name="T8" fmla="*/ 107 w 361"/>
                <a:gd name="T9" fmla="*/ 423 h 464"/>
                <a:gd name="T10" fmla="*/ 130 w 361"/>
                <a:gd name="T11" fmla="*/ 412 h 464"/>
                <a:gd name="T12" fmla="*/ 152 w 361"/>
                <a:gd name="T13" fmla="*/ 401 h 464"/>
                <a:gd name="T14" fmla="*/ 172 w 361"/>
                <a:gd name="T15" fmla="*/ 389 h 464"/>
                <a:gd name="T16" fmla="*/ 191 w 361"/>
                <a:gd name="T17" fmla="*/ 377 h 464"/>
                <a:gd name="T18" fmla="*/ 209 w 361"/>
                <a:gd name="T19" fmla="*/ 364 h 464"/>
                <a:gd name="T20" fmla="*/ 225 w 361"/>
                <a:gd name="T21" fmla="*/ 352 h 464"/>
                <a:gd name="T22" fmla="*/ 240 w 361"/>
                <a:gd name="T23" fmla="*/ 339 h 464"/>
                <a:gd name="T24" fmla="*/ 254 w 361"/>
                <a:gd name="T25" fmla="*/ 327 h 464"/>
                <a:gd name="T26" fmla="*/ 267 w 361"/>
                <a:gd name="T27" fmla="*/ 314 h 464"/>
                <a:gd name="T28" fmla="*/ 279 w 361"/>
                <a:gd name="T29" fmla="*/ 302 h 464"/>
                <a:gd name="T30" fmla="*/ 290 w 361"/>
                <a:gd name="T31" fmla="*/ 289 h 464"/>
                <a:gd name="T32" fmla="*/ 299 w 361"/>
                <a:gd name="T33" fmla="*/ 277 h 464"/>
                <a:gd name="T34" fmla="*/ 316 w 361"/>
                <a:gd name="T35" fmla="*/ 254 h 464"/>
                <a:gd name="T36" fmla="*/ 330 w 361"/>
                <a:gd name="T37" fmla="*/ 231 h 464"/>
                <a:gd name="T38" fmla="*/ 341 w 361"/>
                <a:gd name="T39" fmla="*/ 211 h 464"/>
                <a:gd name="T40" fmla="*/ 349 w 361"/>
                <a:gd name="T41" fmla="*/ 192 h 464"/>
                <a:gd name="T42" fmla="*/ 358 w 361"/>
                <a:gd name="T43" fmla="*/ 166 h 464"/>
                <a:gd name="T44" fmla="*/ 361 w 361"/>
                <a:gd name="T45" fmla="*/ 154 h 464"/>
                <a:gd name="T46" fmla="*/ 361 w 361"/>
                <a:gd name="T47" fmla="*/ 153 h 464"/>
                <a:gd name="T48" fmla="*/ 361 w 361"/>
                <a:gd name="T49" fmla="*/ 152 h 464"/>
                <a:gd name="T50" fmla="*/ 361 w 361"/>
                <a:gd name="T51" fmla="*/ 0 h 464"/>
                <a:gd name="T52" fmla="*/ 0 w 361"/>
                <a:gd name="T53" fmla="*/ 0 h 464"/>
                <a:gd name="T54" fmla="*/ 0 w 361"/>
                <a:gd name="T5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464"/>
                  </a:moveTo>
                  <a:lnTo>
                    <a:pt x="29" y="454"/>
                  </a:lnTo>
                  <a:lnTo>
                    <a:pt x="57" y="445"/>
                  </a:lnTo>
                  <a:lnTo>
                    <a:pt x="83" y="434"/>
                  </a:lnTo>
                  <a:lnTo>
                    <a:pt x="107" y="423"/>
                  </a:lnTo>
                  <a:lnTo>
                    <a:pt x="130" y="412"/>
                  </a:lnTo>
                  <a:lnTo>
                    <a:pt x="152" y="401"/>
                  </a:lnTo>
                  <a:lnTo>
                    <a:pt x="172" y="389"/>
                  </a:lnTo>
                  <a:lnTo>
                    <a:pt x="191" y="377"/>
                  </a:lnTo>
                  <a:lnTo>
                    <a:pt x="209" y="364"/>
                  </a:lnTo>
                  <a:lnTo>
                    <a:pt x="225" y="352"/>
                  </a:lnTo>
                  <a:lnTo>
                    <a:pt x="240" y="339"/>
                  </a:lnTo>
                  <a:lnTo>
                    <a:pt x="254" y="327"/>
                  </a:lnTo>
                  <a:lnTo>
                    <a:pt x="267" y="314"/>
                  </a:lnTo>
                  <a:lnTo>
                    <a:pt x="279" y="302"/>
                  </a:lnTo>
                  <a:lnTo>
                    <a:pt x="290" y="289"/>
                  </a:lnTo>
                  <a:lnTo>
                    <a:pt x="299" y="277"/>
                  </a:lnTo>
                  <a:lnTo>
                    <a:pt x="316" y="254"/>
                  </a:lnTo>
                  <a:lnTo>
                    <a:pt x="330" y="231"/>
                  </a:lnTo>
                  <a:lnTo>
                    <a:pt x="341" y="211"/>
                  </a:lnTo>
                  <a:lnTo>
                    <a:pt x="349" y="192"/>
                  </a:lnTo>
                  <a:lnTo>
                    <a:pt x="358" y="166"/>
                  </a:lnTo>
                  <a:lnTo>
                    <a:pt x="361" y="154"/>
                  </a:lnTo>
                  <a:lnTo>
                    <a:pt x="361" y="153"/>
                  </a:lnTo>
                  <a:lnTo>
                    <a:pt x="361" y="152"/>
                  </a:lnTo>
                  <a:lnTo>
                    <a:pt x="361" y="0"/>
                  </a:lnTo>
                  <a:lnTo>
                    <a:pt x="0" y="0"/>
                  </a:lnTo>
                  <a:lnTo>
                    <a:pt x="0"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descr="This is an icon of two conversation boxes. ">
            <a:extLst>
              <a:ext uri="{FF2B5EF4-FFF2-40B4-BE49-F238E27FC236}">
                <a16:creationId xmlns:a16="http://schemas.microsoft.com/office/drawing/2014/main" id="{0DB8CB02-1F59-467A-A02B-16D250F91CF2}"/>
              </a:ext>
            </a:extLst>
          </p:cNvPr>
          <p:cNvGrpSpPr/>
          <p:nvPr/>
        </p:nvGrpSpPr>
        <p:grpSpPr>
          <a:xfrm>
            <a:off x="1248138" y="1627440"/>
            <a:ext cx="345758" cy="334233"/>
            <a:chOff x="3741701" y="1930400"/>
            <a:chExt cx="285750" cy="276225"/>
          </a:xfrm>
          <a:solidFill>
            <a:srgbClr val="CE295E"/>
          </a:solidFill>
        </p:grpSpPr>
        <p:sp>
          <p:nvSpPr>
            <p:cNvPr id="52" name="Freeform 3129">
              <a:extLst>
                <a:ext uri="{FF2B5EF4-FFF2-40B4-BE49-F238E27FC236}">
                  <a16:creationId xmlns:a16="http://schemas.microsoft.com/office/drawing/2014/main" id="{18284948-A782-4EB8-A7BB-AFC8CA7DBA6D}"/>
                </a:ext>
              </a:extLst>
            </p:cNvPr>
            <p:cNvSpPr>
              <a:spLocks/>
            </p:cNvSpPr>
            <p:nvPr/>
          </p:nvSpPr>
          <p:spPr bwMode="auto">
            <a:xfrm>
              <a:off x="3741701" y="2063750"/>
              <a:ext cx="285750" cy="142875"/>
            </a:xfrm>
            <a:custGeom>
              <a:avLst/>
              <a:gdLst>
                <a:gd name="T0" fmla="*/ 706 w 718"/>
                <a:gd name="T1" fmla="*/ 0 h 359"/>
                <a:gd name="T2" fmla="*/ 247 w 718"/>
                <a:gd name="T3" fmla="*/ 0 h 359"/>
                <a:gd name="T4" fmla="*/ 138 w 718"/>
                <a:gd name="T5" fmla="*/ 81 h 359"/>
                <a:gd name="T6" fmla="*/ 135 w 718"/>
                <a:gd name="T7" fmla="*/ 83 h 359"/>
                <a:gd name="T8" fmla="*/ 130 w 718"/>
                <a:gd name="T9" fmla="*/ 83 h 359"/>
                <a:gd name="T10" fmla="*/ 128 w 718"/>
                <a:gd name="T11" fmla="*/ 83 h 359"/>
                <a:gd name="T12" fmla="*/ 126 w 718"/>
                <a:gd name="T13" fmla="*/ 82 h 359"/>
                <a:gd name="T14" fmla="*/ 123 w 718"/>
                <a:gd name="T15" fmla="*/ 80 h 359"/>
                <a:gd name="T16" fmla="*/ 121 w 718"/>
                <a:gd name="T17" fmla="*/ 77 h 359"/>
                <a:gd name="T18" fmla="*/ 120 w 718"/>
                <a:gd name="T19" fmla="*/ 75 h 359"/>
                <a:gd name="T20" fmla="*/ 118 w 718"/>
                <a:gd name="T21" fmla="*/ 71 h 359"/>
                <a:gd name="T22" fmla="*/ 118 w 718"/>
                <a:gd name="T23" fmla="*/ 0 h 359"/>
                <a:gd name="T24" fmla="*/ 11 w 718"/>
                <a:gd name="T25" fmla="*/ 0 h 359"/>
                <a:gd name="T26" fmla="*/ 7 w 718"/>
                <a:gd name="T27" fmla="*/ 0 h 359"/>
                <a:gd name="T28" fmla="*/ 3 w 718"/>
                <a:gd name="T29" fmla="*/ 3 h 359"/>
                <a:gd name="T30" fmla="*/ 0 w 718"/>
                <a:gd name="T31" fmla="*/ 7 h 359"/>
                <a:gd name="T32" fmla="*/ 0 w 718"/>
                <a:gd name="T33" fmla="*/ 12 h 359"/>
                <a:gd name="T34" fmla="*/ 0 w 718"/>
                <a:gd name="T35" fmla="*/ 227 h 359"/>
                <a:gd name="T36" fmla="*/ 0 w 718"/>
                <a:gd name="T37" fmla="*/ 232 h 359"/>
                <a:gd name="T38" fmla="*/ 3 w 718"/>
                <a:gd name="T39" fmla="*/ 235 h 359"/>
                <a:gd name="T40" fmla="*/ 7 w 718"/>
                <a:gd name="T41" fmla="*/ 238 h 359"/>
                <a:gd name="T42" fmla="*/ 11 w 718"/>
                <a:gd name="T43" fmla="*/ 239 h 359"/>
                <a:gd name="T44" fmla="*/ 425 w 718"/>
                <a:gd name="T45" fmla="*/ 239 h 359"/>
                <a:gd name="T46" fmla="*/ 554 w 718"/>
                <a:gd name="T47" fmla="*/ 356 h 359"/>
                <a:gd name="T48" fmla="*/ 557 w 718"/>
                <a:gd name="T49" fmla="*/ 358 h 359"/>
                <a:gd name="T50" fmla="*/ 562 w 718"/>
                <a:gd name="T51" fmla="*/ 359 h 359"/>
                <a:gd name="T52" fmla="*/ 565 w 718"/>
                <a:gd name="T53" fmla="*/ 359 h 359"/>
                <a:gd name="T54" fmla="*/ 567 w 718"/>
                <a:gd name="T55" fmla="*/ 358 h 359"/>
                <a:gd name="T56" fmla="*/ 569 w 718"/>
                <a:gd name="T57" fmla="*/ 356 h 359"/>
                <a:gd name="T58" fmla="*/ 572 w 718"/>
                <a:gd name="T59" fmla="*/ 353 h 359"/>
                <a:gd name="T60" fmla="*/ 573 w 718"/>
                <a:gd name="T61" fmla="*/ 351 h 359"/>
                <a:gd name="T62" fmla="*/ 574 w 718"/>
                <a:gd name="T63" fmla="*/ 347 h 359"/>
                <a:gd name="T64" fmla="*/ 574 w 718"/>
                <a:gd name="T65" fmla="*/ 239 h 359"/>
                <a:gd name="T66" fmla="*/ 706 w 718"/>
                <a:gd name="T67" fmla="*/ 239 h 359"/>
                <a:gd name="T68" fmla="*/ 711 w 718"/>
                <a:gd name="T69" fmla="*/ 238 h 359"/>
                <a:gd name="T70" fmla="*/ 714 w 718"/>
                <a:gd name="T71" fmla="*/ 235 h 359"/>
                <a:gd name="T72" fmla="*/ 717 w 718"/>
                <a:gd name="T73" fmla="*/ 232 h 359"/>
                <a:gd name="T74" fmla="*/ 718 w 718"/>
                <a:gd name="T75" fmla="*/ 227 h 359"/>
                <a:gd name="T76" fmla="*/ 718 w 718"/>
                <a:gd name="T77" fmla="*/ 12 h 359"/>
                <a:gd name="T78" fmla="*/ 717 w 718"/>
                <a:gd name="T79" fmla="*/ 7 h 359"/>
                <a:gd name="T80" fmla="*/ 714 w 718"/>
                <a:gd name="T81" fmla="*/ 3 h 359"/>
                <a:gd name="T82" fmla="*/ 711 w 718"/>
                <a:gd name="T83" fmla="*/ 0 h 359"/>
                <a:gd name="T84" fmla="*/ 706 w 718"/>
                <a:gd name="T8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8" h="359">
                  <a:moveTo>
                    <a:pt x="706" y="0"/>
                  </a:moveTo>
                  <a:lnTo>
                    <a:pt x="247" y="0"/>
                  </a:lnTo>
                  <a:lnTo>
                    <a:pt x="138" y="81"/>
                  </a:lnTo>
                  <a:lnTo>
                    <a:pt x="135" y="83"/>
                  </a:lnTo>
                  <a:lnTo>
                    <a:pt x="130" y="83"/>
                  </a:lnTo>
                  <a:lnTo>
                    <a:pt x="128" y="83"/>
                  </a:lnTo>
                  <a:lnTo>
                    <a:pt x="126" y="82"/>
                  </a:lnTo>
                  <a:lnTo>
                    <a:pt x="123" y="80"/>
                  </a:lnTo>
                  <a:lnTo>
                    <a:pt x="121" y="77"/>
                  </a:lnTo>
                  <a:lnTo>
                    <a:pt x="120" y="75"/>
                  </a:lnTo>
                  <a:lnTo>
                    <a:pt x="118" y="71"/>
                  </a:lnTo>
                  <a:lnTo>
                    <a:pt x="118" y="0"/>
                  </a:lnTo>
                  <a:lnTo>
                    <a:pt x="11" y="0"/>
                  </a:lnTo>
                  <a:lnTo>
                    <a:pt x="7" y="0"/>
                  </a:lnTo>
                  <a:lnTo>
                    <a:pt x="3" y="3"/>
                  </a:lnTo>
                  <a:lnTo>
                    <a:pt x="0" y="7"/>
                  </a:lnTo>
                  <a:lnTo>
                    <a:pt x="0" y="12"/>
                  </a:lnTo>
                  <a:lnTo>
                    <a:pt x="0" y="227"/>
                  </a:lnTo>
                  <a:lnTo>
                    <a:pt x="0" y="232"/>
                  </a:lnTo>
                  <a:lnTo>
                    <a:pt x="3" y="235"/>
                  </a:lnTo>
                  <a:lnTo>
                    <a:pt x="7" y="238"/>
                  </a:lnTo>
                  <a:lnTo>
                    <a:pt x="11" y="239"/>
                  </a:lnTo>
                  <a:lnTo>
                    <a:pt x="425" y="239"/>
                  </a:lnTo>
                  <a:lnTo>
                    <a:pt x="554" y="356"/>
                  </a:lnTo>
                  <a:lnTo>
                    <a:pt x="557" y="358"/>
                  </a:lnTo>
                  <a:lnTo>
                    <a:pt x="562" y="359"/>
                  </a:lnTo>
                  <a:lnTo>
                    <a:pt x="565" y="359"/>
                  </a:lnTo>
                  <a:lnTo>
                    <a:pt x="567" y="358"/>
                  </a:lnTo>
                  <a:lnTo>
                    <a:pt x="569" y="356"/>
                  </a:lnTo>
                  <a:lnTo>
                    <a:pt x="572" y="353"/>
                  </a:lnTo>
                  <a:lnTo>
                    <a:pt x="573" y="351"/>
                  </a:lnTo>
                  <a:lnTo>
                    <a:pt x="574" y="347"/>
                  </a:lnTo>
                  <a:lnTo>
                    <a:pt x="574" y="239"/>
                  </a:lnTo>
                  <a:lnTo>
                    <a:pt x="706" y="239"/>
                  </a:lnTo>
                  <a:lnTo>
                    <a:pt x="711" y="238"/>
                  </a:lnTo>
                  <a:lnTo>
                    <a:pt x="714" y="235"/>
                  </a:lnTo>
                  <a:lnTo>
                    <a:pt x="717" y="232"/>
                  </a:lnTo>
                  <a:lnTo>
                    <a:pt x="718" y="227"/>
                  </a:lnTo>
                  <a:lnTo>
                    <a:pt x="718" y="12"/>
                  </a:lnTo>
                  <a:lnTo>
                    <a:pt x="717" y="7"/>
                  </a:lnTo>
                  <a:lnTo>
                    <a:pt x="714" y="3"/>
                  </a:lnTo>
                  <a:lnTo>
                    <a:pt x="711"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30">
              <a:extLst>
                <a:ext uri="{FF2B5EF4-FFF2-40B4-BE49-F238E27FC236}">
                  <a16:creationId xmlns:a16="http://schemas.microsoft.com/office/drawing/2014/main" id="{DD111FD2-544C-43E5-B327-170E1A1BC6AF}"/>
                </a:ext>
              </a:extLst>
            </p:cNvPr>
            <p:cNvSpPr>
              <a:spLocks/>
            </p:cNvSpPr>
            <p:nvPr/>
          </p:nvSpPr>
          <p:spPr bwMode="auto">
            <a:xfrm>
              <a:off x="3741701" y="1930400"/>
              <a:ext cx="285750" cy="152400"/>
            </a:xfrm>
            <a:custGeom>
              <a:avLst/>
              <a:gdLst>
                <a:gd name="T0" fmla="*/ 706 w 718"/>
                <a:gd name="T1" fmla="*/ 0 h 383"/>
                <a:gd name="T2" fmla="*/ 11 w 718"/>
                <a:gd name="T3" fmla="*/ 0 h 383"/>
                <a:gd name="T4" fmla="*/ 7 w 718"/>
                <a:gd name="T5" fmla="*/ 2 h 383"/>
                <a:gd name="T6" fmla="*/ 3 w 718"/>
                <a:gd name="T7" fmla="*/ 4 h 383"/>
                <a:gd name="T8" fmla="*/ 0 w 718"/>
                <a:gd name="T9" fmla="*/ 8 h 383"/>
                <a:gd name="T10" fmla="*/ 0 w 718"/>
                <a:gd name="T11" fmla="*/ 12 h 383"/>
                <a:gd name="T12" fmla="*/ 0 w 718"/>
                <a:gd name="T13" fmla="*/ 251 h 383"/>
                <a:gd name="T14" fmla="*/ 0 w 718"/>
                <a:gd name="T15" fmla="*/ 256 h 383"/>
                <a:gd name="T16" fmla="*/ 3 w 718"/>
                <a:gd name="T17" fmla="*/ 260 h 383"/>
                <a:gd name="T18" fmla="*/ 7 w 718"/>
                <a:gd name="T19" fmla="*/ 262 h 383"/>
                <a:gd name="T20" fmla="*/ 11 w 718"/>
                <a:gd name="T21" fmla="*/ 263 h 383"/>
                <a:gd name="T22" fmla="*/ 130 w 718"/>
                <a:gd name="T23" fmla="*/ 263 h 383"/>
                <a:gd name="T24" fmla="*/ 142 w 718"/>
                <a:gd name="T25" fmla="*/ 263 h 383"/>
                <a:gd name="T26" fmla="*/ 142 w 718"/>
                <a:gd name="T27" fmla="*/ 275 h 383"/>
                <a:gd name="T28" fmla="*/ 142 w 718"/>
                <a:gd name="T29" fmla="*/ 360 h 383"/>
                <a:gd name="T30" fmla="*/ 142 w 718"/>
                <a:gd name="T31" fmla="*/ 383 h 383"/>
                <a:gd name="T32" fmla="*/ 207 w 718"/>
                <a:gd name="T33" fmla="*/ 336 h 383"/>
                <a:gd name="T34" fmla="*/ 233 w 718"/>
                <a:gd name="T35" fmla="*/ 317 h 383"/>
                <a:gd name="T36" fmla="*/ 299 w 718"/>
                <a:gd name="T37" fmla="*/ 266 h 383"/>
                <a:gd name="T38" fmla="*/ 299 w 718"/>
                <a:gd name="T39" fmla="*/ 266 h 383"/>
                <a:gd name="T40" fmla="*/ 299 w 718"/>
                <a:gd name="T41" fmla="*/ 266 h 383"/>
                <a:gd name="T42" fmla="*/ 303 w 718"/>
                <a:gd name="T43" fmla="*/ 263 h 383"/>
                <a:gd name="T44" fmla="*/ 306 w 718"/>
                <a:gd name="T45" fmla="*/ 263 h 383"/>
                <a:gd name="T46" fmla="*/ 706 w 718"/>
                <a:gd name="T47" fmla="*/ 263 h 383"/>
                <a:gd name="T48" fmla="*/ 711 w 718"/>
                <a:gd name="T49" fmla="*/ 262 h 383"/>
                <a:gd name="T50" fmla="*/ 714 w 718"/>
                <a:gd name="T51" fmla="*/ 260 h 383"/>
                <a:gd name="T52" fmla="*/ 717 w 718"/>
                <a:gd name="T53" fmla="*/ 256 h 383"/>
                <a:gd name="T54" fmla="*/ 718 w 718"/>
                <a:gd name="T55" fmla="*/ 251 h 383"/>
                <a:gd name="T56" fmla="*/ 718 w 718"/>
                <a:gd name="T57" fmla="*/ 12 h 383"/>
                <a:gd name="T58" fmla="*/ 717 w 718"/>
                <a:gd name="T59" fmla="*/ 8 h 383"/>
                <a:gd name="T60" fmla="*/ 714 w 718"/>
                <a:gd name="T61" fmla="*/ 4 h 383"/>
                <a:gd name="T62" fmla="*/ 711 w 718"/>
                <a:gd name="T63" fmla="*/ 2 h 383"/>
                <a:gd name="T64" fmla="*/ 706 w 718"/>
                <a:gd name="T6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8" h="383">
                  <a:moveTo>
                    <a:pt x="706" y="0"/>
                  </a:moveTo>
                  <a:lnTo>
                    <a:pt x="11" y="0"/>
                  </a:lnTo>
                  <a:lnTo>
                    <a:pt x="7" y="2"/>
                  </a:lnTo>
                  <a:lnTo>
                    <a:pt x="3" y="4"/>
                  </a:lnTo>
                  <a:lnTo>
                    <a:pt x="0" y="8"/>
                  </a:lnTo>
                  <a:lnTo>
                    <a:pt x="0" y="12"/>
                  </a:lnTo>
                  <a:lnTo>
                    <a:pt x="0" y="251"/>
                  </a:lnTo>
                  <a:lnTo>
                    <a:pt x="0" y="256"/>
                  </a:lnTo>
                  <a:lnTo>
                    <a:pt x="3" y="260"/>
                  </a:lnTo>
                  <a:lnTo>
                    <a:pt x="7" y="262"/>
                  </a:lnTo>
                  <a:lnTo>
                    <a:pt x="11" y="263"/>
                  </a:lnTo>
                  <a:lnTo>
                    <a:pt x="130" y="263"/>
                  </a:lnTo>
                  <a:lnTo>
                    <a:pt x="142" y="263"/>
                  </a:lnTo>
                  <a:lnTo>
                    <a:pt x="142" y="275"/>
                  </a:lnTo>
                  <a:lnTo>
                    <a:pt x="142" y="360"/>
                  </a:lnTo>
                  <a:lnTo>
                    <a:pt x="142" y="383"/>
                  </a:lnTo>
                  <a:lnTo>
                    <a:pt x="207" y="336"/>
                  </a:lnTo>
                  <a:lnTo>
                    <a:pt x="233" y="317"/>
                  </a:lnTo>
                  <a:lnTo>
                    <a:pt x="299" y="266"/>
                  </a:lnTo>
                  <a:lnTo>
                    <a:pt x="299" y="266"/>
                  </a:lnTo>
                  <a:lnTo>
                    <a:pt x="299" y="266"/>
                  </a:lnTo>
                  <a:lnTo>
                    <a:pt x="303" y="263"/>
                  </a:lnTo>
                  <a:lnTo>
                    <a:pt x="306" y="263"/>
                  </a:lnTo>
                  <a:lnTo>
                    <a:pt x="706" y="263"/>
                  </a:lnTo>
                  <a:lnTo>
                    <a:pt x="711" y="262"/>
                  </a:lnTo>
                  <a:lnTo>
                    <a:pt x="714" y="260"/>
                  </a:lnTo>
                  <a:lnTo>
                    <a:pt x="717" y="256"/>
                  </a:lnTo>
                  <a:lnTo>
                    <a:pt x="718" y="251"/>
                  </a:lnTo>
                  <a:lnTo>
                    <a:pt x="718" y="12"/>
                  </a:lnTo>
                  <a:lnTo>
                    <a:pt x="717" y="8"/>
                  </a:lnTo>
                  <a:lnTo>
                    <a:pt x="714" y="4"/>
                  </a:lnTo>
                  <a:lnTo>
                    <a:pt x="711" y="2"/>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286170" y="0"/>
            <a:ext cx="4905829" cy="6858000"/>
          </a:xfrm>
          <a:prstGeom prst="rect">
            <a:avLst/>
          </a:prstGeom>
        </p:spPr>
      </p:pic>
      <p:graphicFrame>
        <p:nvGraphicFramePr>
          <p:cNvPr id="17" name="Chart 16" descr="This is a chart. ">
            <a:extLst>
              <a:ext uri="{FF2B5EF4-FFF2-40B4-BE49-F238E27FC236}">
                <a16:creationId xmlns:a16="http://schemas.microsoft.com/office/drawing/2014/main" id="{18CE4845-D1D1-4E87-AAAF-B518DB8579AE}"/>
              </a:ext>
            </a:extLst>
          </p:cNvPr>
          <p:cNvGraphicFramePr/>
          <p:nvPr>
            <p:extLst>
              <p:ext uri="{D42A27DB-BD31-4B8C-83A1-F6EECF244321}">
                <p14:modId xmlns:p14="http://schemas.microsoft.com/office/powerpoint/2010/main" val="2096865569"/>
              </p:ext>
            </p:extLst>
          </p:nvPr>
        </p:nvGraphicFramePr>
        <p:xfrm>
          <a:off x="2644693" y="2012553"/>
          <a:ext cx="4522275" cy="3014850"/>
        </p:xfrm>
        <a:graphic>
          <a:graphicData uri="http://schemas.openxmlformats.org/drawingml/2006/chart">
            <c:chart xmlns:c="http://schemas.openxmlformats.org/drawingml/2006/chart" xmlns:r="http://schemas.openxmlformats.org/officeDocument/2006/relationships" r:id="rId5"/>
          </a:graphicData>
        </a:graphic>
      </p:graphicFrame>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7286170" y="0"/>
            <a:ext cx="490583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7792861" y="1811436"/>
            <a:ext cx="3892448" cy="3235128"/>
            <a:chOff x="7792861" y="1860738"/>
            <a:chExt cx="3892448" cy="3235128"/>
          </a:xfrm>
        </p:grpSpPr>
        <p:sp>
          <p:nvSpPr>
            <p:cNvPr id="54" name="TextBox 47">
              <a:extLst>
                <a:ext uri="{FF2B5EF4-FFF2-40B4-BE49-F238E27FC236}">
                  <a16:creationId xmlns:a16="http://schemas.microsoft.com/office/drawing/2014/main" id="{E7D27B29-4AA1-461C-A69F-75D8EA5EFE64}"/>
                </a:ext>
              </a:extLst>
            </p:cNvPr>
            <p:cNvSpPr txBox="1"/>
            <p:nvPr/>
          </p:nvSpPr>
          <p:spPr>
            <a:xfrm>
              <a:off x="7792861" y="2508806"/>
              <a:ext cx="3892448" cy="193899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Lorem ipsum dolor sit amet, consectetur adipiscing elit. Pellentesque sit amet feugiat mi. Maecenas volutpat hendrerit odio quis mattis. Quisque eget leo sit amet nulla dapibus lobortis id nec felis. Vestibulum malesuada porttitor est et pulvinar. Vivamus fermentum elit enim, ut euismod dolor eleifend in. Aenean sed risus vel nisi molestie condimentum. Donec viverra mauris eros, non feugiat ex placerat non. </a:t>
              </a:r>
            </a:p>
          </p:txBody>
        </p:sp>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val="1"/>
              </a:ext>
            </a:extLst>
          </p:cNvPr>
          <p:cNvSpPr/>
          <p:nvPr/>
        </p:nvSpPr>
        <p:spPr>
          <a:xfrm>
            <a:off x="7389386" y="5177132"/>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2044100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17</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descr="This is a chart. ">
            <a:extLst>
              <a:ext uri="{FF2B5EF4-FFF2-40B4-BE49-F238E27FC236}">
                <a16:creationId xmlns:a16="http://schemas.microsoft.com/office/drawing/2014/main" id="{198D5520-0D79-462C-A3B1-F44A5A874706}"/>
              </a:ext>
            </a:extLst>
          </p:cNvPr>
          <p:cNvGraphicFramePr/>
          <p:nvPr>
            <p:extLst>
              <p:ext uri="{D42A27DB-BD31-4B8C-83A1-F6EECF244321}">
                <p14:modId xmlns:p14="http://schemas.microsoft.com/office/powerpoint/2010/main" val="698185932"/>
              </p:ext>
            </p:extLst>
          </p:nvPr>
        </p:nvGraphicFramePr>
        <p:xfrm>
          <a:off x="514801" y="1331157"/>
          <a:ext cx="11162399" cy="32131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2F262482-E3E6-4492-8A0F-4EB079969074}"/>
              </a:ext>
              <a:ext uri="{C183D7F6-B498-43B3-948B-1728B52AA6E4}">
                <adec:decorative xmlns:adec="http://schemas.microsoft.com/office/drawing/2017/decorative" val="1"/>
              </a:ext>
            </a:extLst>
          </p:cNvPr>
          <p:cNvSpPr/>
          <p:nvPr/>
        </p:nvSpPr>
        <p:spPr>
          <a:xfrm>
            <a:off x="0" y="4825999"/>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TextBox 47">
            <a:extLst>
              <a:ext uri="{FF2B5EF4-FFF2-40B4-BE49-F238E27FC236}">
                <a16:creationId xmlns:a16="http://schemas.microsoft.com/office/drawing/2014/main" id="{2B5BB5A9-EBF5-4B8A-9F43-73BA73A14309}"/>
              </a:ext>
            </a:extLst>
          </p:cNvPr>
          <p:cNvSpPr txBox="1"/>
          <p:nvPr/>
        </p:nvSpPr>
        <p:spPr>
          <a:xfrm>
            <a:off x="448622" y="5151733"/>
            <a:ext cx="3450278" cy="92333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Vestibulum malesuada porttitor est et pulvinar. </a:t>
            </a:r>
          </a:p>
        </p:txBody>
      </p:sp>
      <p:cxnSp>
        <p:nvCxnSpPr>
          <p:cNvPr id="18" name="Straight Connector 17">
            <a:extLst>
              <a:ext uri="{FF2B5EF4-FFF2-40B4-BE49-F238E27FC236}">
                <a16:creationId xmlns:a16="http://schemas.microsoft.com/office/drawing/2014/main" id="{20C89A7C-22CD-4EA2-8D41-03122A25549C}"/>
              </a:ext>
              <a:ext uri="{C183D7F6-B498-43B3-948B-1728B52AA6E4}">
                <adec:decorative xmlns:adec="http://schemas.microsoft.com/office/drawing/2017/decorative" val="1"/>
              </a:ext>
            </a:extLst>
          </p:cNvPr>
          <p:cNvCxnSpPr/>
          <p:nvPr/>
        </p:nvCxnSpPr>
        <p:spPr>
          <a:xfrm>
            <a:off x="4152900"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12232B-830B-45D4-B2FA-6E45FE8B1F3C}"/>
              </a:ext>
              <a:ext uri="{C183D7F6-B498-43B3-948B-1728B52AA6E4}">
                <adec:decorative xmlns:adec="http://schemas.microsoft.com/office/drawing/2017/decorative" val="1"/>
              </a:ext>
            </a:extLst>
          </p:cNvPr>
          <p:cNvCxnSpPr/>
          <p:nvPr/>
        </p:nvCxnSpPr>
        <p:spPr>
          <a:xfrm>
            <a:off x="6958239"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95A916-8E19-4600-AA32-AD3EA52A5E00}"/>
              </a:ext>
              <a:ext uri="{C183D7F6-B498-43B3-948B-1728B52AA6E4}">
                <adec:decorative xmlns:adec="http://schemas.microsoft.com/office/drawing/2017/decorative" val="1"/>
              </a:ext>
            </a:extLst>
          </p:cNvPr>
          <p:cNvCxnSpPr/>
          <p:nvPr/>
        </p:nvCxnSpPr>
        <p:spPr>
          <a:xfrm>
            <a:off x="9763579"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6" name="Group 45" descr="This is an icon of a human being. ">
            <a:extLst>
              <a:ext uri="{FF2B5EF4-FFF2-40B4-BE49-F238E27FC236}">
                <a16:creationId xmlns:a16="http://schemas.microsoft.com/office/drawing/2014/main" id="{599366DF-55F9-4DAD-B4AA-19F758893012}"/>
              </a:ext>
            </a:extLst>
          </p:cNvPr>
          <p:cNvGrpSpPr/>
          <p:nvPr/>
        </p:nvGrpSpPr>
        <p:grpSpPr>
          <a:xfrm>
            <a:off x="7204325" y="5007455"/>
            <a:ext cx="142875" cy="285750"/>
            <a:chOff x="8243888" y="5922963"/>
            <a:chExt cx="142875" cy="285750"/>
          </a:xfrm>
          <a:solidFill>
            <a:srgbClr val="CE295E"/>
          </a:solidFill>
        </p:grpSpPr>
        <p:sp>
          <p:nvSpPr>
            <p:cNvPr id="47" name="Freeform 3404">
              <a:extLst>
                <a:ext uri="{FF2B5EF4-FFF2-40B4-BE49-F238E27FC236}">
                  <a16:creationId xmlns:a16="http://schemas.microsoft.com/office/drawing/2014/main" id="{BA9D6795-82C4-401C-AC5B-270619D00F8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405">
              <a:extLst>
                <a:ext uri="{FF2B5EF4-FFF2-40B4-BE49-F238E27FC236}">
                  <a16:creationId xmlns:a16="http://schemas.microsoft.com/office/drawing/2014/main" id="{B82B79F5-636F-420F-8B8E-C373BA3028B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48" descr="This is an icon of a human being. ">
            <a:extLst>
              <a:ext uri="{FF2B5EF4-FFF2-40B4-BE49-F238E27FC236}">
                <a16:creationId xmlns:a16="http://schemas.microsoft.com/office/drawing/2014/main" id="{216EE5B6-604E-4E32-9786-36D540E8F489}"/>
              </a:ext>
            </a:extLst>
          </p:cNvPr>
          <p:cNvGrpSpPr/>
          <p:nvPr/>
        </p:nvGrpSpPr>
        <p:grpSpPr>
          <a:xfrm>
            <a:off x="7445469" y="5007455"/>
            <a:ext cx="142875" cy="285750"/>
            <a:chOff x="8243888" y="5922963"/>
            <a:chExt cx="142875" cy="285750"/>
          </a:xfrm>
          <a:solidFill>
            <a:srgbClr val="CE295E"/>
          </a:solidFill>
        </p:grpSpPr>
        <p:sp>
          <p:nvSpPr>
            <p:cNvPr id="50" name="Freeform 3404">
              <a:extLst>
                <a:ext uri="{FF2B5EF4-FFF2-40B4-BE49-F238E27FC236}">
                  <a16:creationId xmlns:a16="http://schemas.microsoft.com/office/drawing/2014/main" id="{3BC3B015-1EC6-416D-96E5-C0F89067AED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3405">
              <a:extLst>
                <a:ext uri="{FF2B5EF4-FFF2-40B4-BE49-F238E27FC236}">
                  <a16:creationId xmlns:a16="http://schemas.microsoft.com/office/drawing/2014/main" id="{DDAAEA0D-BADA-4832-B74D-F1F1F8960EA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descr="This is an icon of a human being. ">
            <a:extLst>
              <a:ext uri="{FF2B5EF4-FFF2-40B4-BE49-F238E27FC236}">
                <a16:creationId xmlns:a16="http://schemas.microsoft.com/office/drawing/2014/main" id="{372E8F5E-9919-4F1F-A68E-D2914CB188A3}"/>
              </a:ext>
            </a:extLst>
          </p:cNvPr>
          <p:cNvGrpSpPr/>
          <p:nvPr/>
        </p:nvGrpSpPr>
        <p:grpSpPr>
          <a:xfrm>
            <a:off x="7686613" y="5007455"/>
            <a:ext cx="142875" cy="285750"/>
            <a:chOff x="8243888" y="5922963"/>
            <a:chExt cx="142875" cy="285750"/>
          </a:xfrm>
          <a:solidFill>
            <a:srgbClr val="CE295E"/>
          </a:solidFill>
        </p:grpSpPr>
        <p:sp>
          <p:nvSpPr>
            <p:cNvPr id="53" name="Freeform 3404">
              <a:extLst>
                <a:ext uri="{FF2B5EF4-FFF2-40B4-BE49-F238E27FC236}">
                  <a16:creationId xmlns:a16="http://schemas.microsoft.com/office/drawing/2014/main" id="{EA2E6D7A-A585-4528-9DBC-8D853D6420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3405">
              <a:extLst>
                <a:ext uri="{FF2B5EF4-FFF2-40B4-BE49-F238E27FC236}">
                  <a16:creationId xmlns:a16="http://schemas.microsoft.com/office/drawing/2014/main" id="{3E2016B3-1238-42D2-9E3B-EA63AB8DE9F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descr="This is an icon of a human being. ">
            <a:extLst>
              <a:ext uri="{FF2B5EF4-FFF2-40B4-BE49-F238E27FC236}">
                <a16:creationId xmlns:a16="http://schemas.microsoft.com/office/drawing/2014/main" id="{7AA67257-5B1E-40FE-9D45-5FC443D2E57D}"/>
              </a:ext>
            </a:extLst>
          </p:cNvPr>
          <p:cNvGrpSpPr/>
          <p:nvPr/>
        </p:nvGrpSpPr>
        <p:grpSpPr>
          <a:xfrm>
            <a:off x="7927757" y="5007455"/>
            <a:ext cx="142875" cy="285750"/>
            <a:chOff x="8243888" y="5922963"/>
            <a:chExt cx="142875" cy="285750"/>
          </a:xfrm>
          <a:solidFill>
            <a:srgbClr val="CE295E"/>
          </a:solidFill>
        </p:grpSpPr>
        <p:sp>
          <p:nvSpPr>
            <p:cNvPr id="56" name="Freeform 3404">
              <a:extLst>
                <a:ext uri="{FF2B5EF4-FFF2-40B4-BE49-F238E27FC236}">
                  <a16:creationId xmlns:a16="http://schemas.microsoft.com/office/drawing/2014/main" id="{717A0EEE-7243-44C3-B5B3-7D2AF85C9DF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405">
              <a:extLst>
                <a:ext uri="{FF2B5EF4-FFF2-40B4-BE49-F238E27FC236}">
                  <a16:creationId xmlns:a16="http://schemas.microsoft.com/office/drawing/2014/main" id="{2BF833CF-D9B7-4288-8842-6295175F176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57" descr="This is an icon of a human being. ">
            <a:extLst>
              <a:ext uri="{FF2B5EF4-FFF2-40B4-BE49-F238E27FC236}">
                <a16:creationId xmlns:a16="http://schemas.microsoft.com/office/drawing/2014/main" id="{BAF3F997-F74B-44D5-ADC7-3A6A3E8F33D4}"/>
              </a:ext>
            </a:extLst>
          </p:cNvPr>
          <p:cNvGrpSpPr/>
          <p:nvPr/>
        </p:nvGrpSpPr>
        <p:grpSpPr>
          <a:xfrm>
            <a:off x="8168901" y="5007455"/>
            <a:ext cx="142875" cy="285750"/>
            <a:chOff x="8243888" y="5922963"/>
            <a:chExt cx="142875" cy="285750"/>
          </a:xfrm>
          <a:solidFill>
            <a:srgbClr val="CE295E"/>
          </a:solidFill>
        </p:grpSpPr>
        <p:sp>
          <p:nvSpPr>
            <p:cNvPr id="59" name="Freeform 3404">
              <a:extLst>
                <a:ext uri="{FF2B5EF4-FFF2-40B4-BE49-F238E27FC236}">
                  <a16:creationId xmlns:a16="http://schemas.microsoft.com/office/drawing/2014/main" id="{F260AC42-CAD9-4D1A-B377-83FAF40622D2}"/>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405">
              <a:extLst>
                <a:ext uri="{FF2B5EF4-FFF2-40B4-BE49-F238E27FC236}">
                  <a16:creationId xmlns:a16="http://schemas.microsoft.com/office/drawing/2014/main" id="{DDF78094-8117-41A7-9B35-4CC7CF50281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1" name="Group 60" descr="This is an icon of a human being. ">
            <a:extLst>
              <a:ext uri="{FF2B5EF4-FFF2-40B4-BE49-F238E27FC236}">
                <a16:creationId xmlns:a16="http://schemas.microsoft.com/office/drawing/2014/main" id="{DFBB68F4-0F5F-426F-A4AB-882F8CE2D844}"/>
              </a:ext>
            </a:extLst>
          </p:cNvPr>
          <p:cNvGrpSpPr/>
          <p:nvPr/>
        </p:nvGrpSpPr>
        <p:grpSpPr>
          <a:xfrm>
            <a:off x="8410045" y="5007455"/>
            <a:ext cx="142875" cy="285750"/>
            <a:chOff x="8243888" y="5922963"/>
            <a:chExt cx="142875" cy="285750"/>
          </a:xfrm>
          <a:solidFill>
            <a:srgbClr val="CE295E"/>
          </a:solidFill>
        </p:grpSpPr>
        <p:sp>
          <p:nvSpPr>
            <p:cNvPr id="62" name="Freeform 3404">
              <a:extLst>
                <a:ext uri="{FF2B5EF4-FFF2-40B4-BE49-F238E27FC236}">
                  <a16:creationId xmlns:a16="http://schemas.microsoft.com/office/drawing/2014/main" id="{0038A68E-2052-4CF2-B8D3-9ACEAE5AAE9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05">
              <a:extLst>
                <a:ext uri="{FF2B5EF4-FFF2-40B4-BE49-F238E27FC236}">
                  <a16:creationId xmlns:a16="http://schemas.microsoft.com/office/drawing/2014/main" id="{1B3A066B-C6DA-4FDE-BEA2-EE41AB09025E}"/>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4" name="Group 63" descr="This is an icon of a human being. ">
            <a:extLst>
              <a:ext uri="{FF2B5EF4-FFF2-40B4-BE49-F238E27FC236}">
                <a16:creationId xmlns:a16="http://schemas.microsoft.com/office/drawing/2014/main" id="{DF84D129-FCE6-4AC4-ACE8-B7104E617F1C}"/>
              </a:ext>
            </a:extLst>
          </p:cNvPr>
          <p:cNvGrpSpPr/>
          <p:nvPr/>
        </p:nvGrpSpPr>
        <p:grpSpPr>
          <a:xfrm>
            <a:off x="8651189" y="5007455"/>
            <a:ext cx="142875" cy="285750"/>
            <a:chOff x="8243888" y="5922963"/>
            <a:chExt cx="142875" cy="285750"/>
          </a:xfrm>
          <a:solidFill>
            <a:srgbClr val="CE295E"/>
          </a:solidFill>
        </p:grpSpPr>
        <p:sp>
          <p:nvSpPr>
            <p:cNvPr id="65" name="Freeform 3404">
              <a:extLst>
                <a:ext uri="{FF2B5EF4-FFF2-40B4-BE49-F238E27FC236}">
                  <a16:creationId xmlns:a16="http://schemas.microsoft.com/office/drawing/2014/main" id="{F8FE8340-F143-4C08-A96E-C631244EC4E3}"/>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405">
              <a:extLst>
                <a:ext uri="{FF2B5EF4-FFF2-40B4-BE49-F238E27FC236}">
                  <a16:creationId xmlns:a16="http://schemas.microsoft.com/office/drawing/2014/main" id="{2B4C23AD-B526-42D5-B1FB-BBB3B0C6A5D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This is an icon of a human being. ">
            <a:extLst>
              <a:ext uri="{FF2B5EF4-FFF2-40B4-BE49-F238E27FC236}">
                <a16:creationId xmlns:a16="http://schemas.microsoft.com/office/drawing/2014/main" id="{9FBD5D5C-4132-4D5A-BFD0-253BC5B17321}"/>
              </a:ext>
            </a:extLst>
          </p:cNvPr>
          <p:cNvGrpSpPr/>
          <p:nvPr/>
        </p:nvGrpSpPr>
        <p:grpSpPr>
          <a:xfrm>
            <a:off x="8892333" y="5007455"/>
            <a:ext cx="142875" cy="285750"/>
            <a:chOff x="8243888" y="5922963"/>
            <a:chExt cx="142875" cy="285750"/>
          </a:xfrm>
          <a:solidFill>
            <a:srgbClr val="404040"/>
          </a:solidFill>
        </p:grpSpPr>
        <p:sp>
          <p:nvSpPr>
            <p:cNvPr id="68" name="Freeform 3404">
              <a:extLst>
                <a:ext uri="{FF2B5EF4-FFF2-40B4-BE49-F238E27FC236}">
                  <a16:creationId xmlns:a16="http://schemas.microsoft.com/office/drawing/2014/main" id="{0D483D32-A4B8-4F76-9714-02CE4757A8F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405">
              <a:extLst>
                <a:ext uri="{FF2B5EF4-FFF2-40B4-BE49-F238E27FC236}">
                  <a16:creationId xmlns:a16="http://schemas.microsoft.com/office/drawing/2014/main" id="{BDB860C7-27AD-47A5-9339-09F74DE4A2A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69" descr="This is an icon of a human being. ">
            <a:extLst>
              <a:ext uri="{FF2B5EF4-FFF2-40B4-BE49-F238E27FC236}">
                <a16:creationId xmlns:a16="http://schemas.microsoft.com/office/drawing/2014/main" id="{1D5F139B-37E3-4135-BF09-9FC9464608F4}"/>
              </a:ext>
            </a:extLst>
          </p:cNvPr>
          <p:cNvGrpSpPr/>
          <p:nvPr/>
        </p:nvGrpSpPr>
        <p:grpSpPr>
          <a:xfrm>
            <a:off x="9133477" y="5007455"/>
            <a:ext cx="142875" cy="285750"/>
            <a:chOff x="8243888" y="5922963"/>
            <a:chExt cx="142875" cy="285750"/>
          </a:xfrm>
          <a:solidFill>
            <a:srgbClr val="404040"/>
          </a:solidFill>
        </p:grpSpPr>
        <p:sp>
          <p:nvSpPr>
            <p:cNvPr id="71" name="Freeform 3404">
              <a:extLst>
                <a:ext uri="{FF2B5EF4-FFF2-40B4-BE49-F238E27FC236}">
                  <a16:creationId xmlns:a16="http://schemas.microsoft.com/office/drawing/2014/main" id="{842F7458-0CC1-46F1-9FC7-86BC4E3A275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405">
              <a:extLst>
                <a:ext uri="{FF2B5EF4-FFF2-40B4-BE49-F238E27FC236}">
                  <a16:creationId xmlns:a16="http://schemas.microsoft.com/office/drawing/2014/main" id="{B943DC6D-D6F7-4732-9B88-AB23187B35D8}"/>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descr="This is an icon of a human being. ">
            <a:extLst>
              <a:ext uri="{FF2B5EF4-FFF2-40B4-BE49-F238E27FC236}">
                <a16:creationId xmlns:a16="http://schemas.microsoft.com/office/drawing/2014/main" id="{3CA12D67-A5CF-4E2D-934D-F0F789A371A6}"/>
              </a:ext>
            </a:extLst>
          </p:cNvPr>
          <p:cNvGrpSpPr/>
          <p:nvPr/>
        </p:nvGrpSpPr>
        <p:grpSpPr>
          <a:xfrm>
            <a:off x="9374619" y="5007455"/>
            <a:ext cx="142875" cy="285750"/>
            <a:chOff x="8243888" y="5922963"/>
            <a:chExt cx="142875" cy="285750"/>
          </a:xfrm>
          <a:solidFill>
            <a:srgbClr val="404040"/>
          </a:solidFill>
        </p:grpSpPr>
        <p:sp>
          <p:nvSpPr>
            <p:cNvPr id="74" name="Freeform 3404">
              <a:extLst>
                <a:ext uri="{FF2B5EF4-FFF2-40B4-BE49-F238E27FC236}">
                  <a16:creationId xmlns:a16="http://schemas.microsoft.com/office/drawing/2014/main" id="{09AF100D-3B02-43C5-A04F-75F2171CE81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405">
              <a:extLst>
                <a:ext uri="{FF2B5EF4-FFF2-40B4-BE49-F238E27FC236}">
                  <a16:creationId xmlns:a16="http://schemas.microsoft.com/office/drawing/2014/main" id="{F6FAF6C3-6FD1-4675-867E-596F3B6552C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descr="This is an icon of a human being. ">
            <a:extLst>
              <a:ext uri="{FF2B5EF4-FFF2-40B4-BE49-F238E27FC236}">
                <a16:creationId xmlns:a16="http://schemas.microsoft.com/office/drawing/2014/main" id="{D4175BCD-213B-40CA-9CAE-8B9ED737540C}"/>
              </a:ext>
            </a:extLst>
          </p:cNvPr>
          <p:cNvGrpSpPr/>
          <p:nvPr/>
        </p:nvGrpSpPr>
        <p:grpSpPr>
          <a:xfrm>
            <a:off x="7204325" y="5470525"/>
            <a:ext cx="142875" cy="285750"/>
            <a:chOff x="8243888" y="5922963"/>
            <a:chExt cx="142875" cy="285750"/>
          </a:xfrm>
          <a:solidFill>
            <a:srgbClr val="404040"/>
          </a:solidFill>
        </p:grpSpPr>
        <p:sp>
          <p:nvSpPr>
            <p:cNvPr id="105" name="Freeform 3404">
              <a:extLst>
                <a:ext uri="{FF2B5EF4-FFF2-40B4-BE49-F238E27FC236}">
                  <a16:creationId xmlns:a16="http://schemas.microsoft.com/office/drawing/2014/main" id="{2785BA74-D166-4FF6-97C6-15E06EA9AFB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405">
              <a:extLst>
                <a:ext uri="{FF2B5EF4-FFF2-40B4-BE49-F238E27FC236}">
                  <a16:creationId xmlns:a16="http://schemas.microsoft.com/office/drawing/2014/main" id="{20C6EF87-9E51-43B7-B2E5-D53ABB6D0844}"/>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s an icon of a human being. ">
            <a:extLst>
              <a:ext uri="{FF2B5EF4-FFF2-40B4-BE49-F238E27FC236}">
                <a16:creationId xmlns:a16="http://schemas.microsoft.com/office/drawing/2014/main" id="{FE49F8B6-6642-4190-A120-D592265F22A2}"/>
              </a:ext>
            </a:extLst>
          </p:cNvPr>
          <p:cNvGrpSpPr/>
          <p:nvPr/>
        </p:nvGrpSpPr>
        <p:grpSpPr>
          <a:xfrm>
            <a:off x="7445469" y="5470525"/>
            <a:ext cx="142875" cy="285750"/>
            <a:chOff x="8243888" y="5922963"/>
            <a:chExt cx="142875" cy="285750"/>
          </a:xfrm>
          <a:solidFill>
            <a:srgbClr val="404040"/>
          </a:solidFill>
        </p:grpSpPr>
        <p:sp>
          <p:nvSpPr>
            <p:cNvPr id="103" name="Freeform 3404">
              <a:extLst>
                <a:ext uri="{FF2B5EF4-FFF2-40B4-BE49-F238E27FC236}">
                  <a16:creationId xmlns:a16="http://schemas.microsoft.com/office/drawing/2014/main" id="{337E5B85-BEE6-45EF-B5B7-94A7EFA301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405">
              <a:extLst>
                <a:ext uri="{FF2B5EF4-FFF2-40B4-BE49-F238E27FC236}">
                  <a16:creationId xmlns:a16="http://schemas.microsoft.com/office/drawing/2014/main" id="{1DFFB19F-0DA6-4EAF-B017-E6295A454FAF}"/>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descr="This is an icon of a human being. ">
            <a:extLst>
              <a:ext uri="{FF2B5EF4-FFF2-40B4-BE49-F238E27FC236}">
                <a16:creationId xmlns:a16="http://schemas.microsoft.com/office/drawing/2014/main" id="{E8B12FCD-7CF6-4B62-812E-F853579B4DDB}"/>
              </a:ext>
            </a:extLst>
          </p:cNvPr>
          <p:cNvGrpSpPr/>
          <p:nvPr/>
        </p:nvGrpSpPr>
        <p:grpSpPr>
          <a:xfrm>
            <a:off x="7686613" y="5470525"/>
            <a:ext cx="142875" cy="285750"/>
            <a:chOff x="8243888" y="5922963"/>
            <a:chExt cx="142875" cy="285750"/>
          </a:xfrm>
          <a:solidFill>
            <a:srgbClr val="7F7F7F"/>
          </a:solidFill>
        </p:grpSpPr>
        <p:sp>
          <p:nvSpPr>
            <p:cNvPr id="101" name="Freeform 3404">
              <a:extLst>
                <a:ext uri="{FF2B5EF4-FFF2-40B4-BE49-F238E27FC236}">
                  <a16:creationId xmlns:a16="http://schemas.microsoft.com/office/drawing/2014/main" id="{FF46E9CB-B554-4301-8DF4-73EFF9AD78A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405">
              <a:extLst>
                <a:ext uri="{FF2B5EF4-FFF2-40B4-BE49-F238E27FC236}">
                  <a16:creationId xmlns:a16="http://schemas.microsoft.com/office/drawing/2014/main" id="{C968827B-DE9D-479B-92A2-00556845063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79" descr="This is an icon of a human being. ">
            <a:extLst>
              <a:ext uri="{FF2B5EF4-FFF2-40B4-BE49-F238E27FC236}">
                <a16:creationId xmlns:a16="http://schemas.microsoft.com/office/drawing/2014/main" id="{8323390A-1919-4FA1-B4AE-98F3EEA705CB}"/>
              </a:ext>
            </a:extLst>
          </p:cNvPr>
          <p:cNvGrpSpPr/>
          <p:nvPr/>
        </p:nvGrpSpPr>
        <p:grpSpPr>
          <a:xfrm>
            <a:off x="7927757" y="5470525"/>
            <a:ext cx="142875" cy="285750"/>
            <a:chOff x="8243888" y="5922963"/>
            <a:chExt cx="142875" cy="285750"/>
          </a:xfrm>
          <a:solidFill>
            <a:srgbClr val="7F7F7F"/>
          </a:solidFill>
        </p:grpSpPr>
        <p:sp>
          <p:nvSpPr>
            <p:cNvPr id="99" name="Freeform 3404">
              <a:extLst>
                <a:ext uri="{FF2B5EF4-FFF2-40B4-BE49-F238E27FC236}">
                  <a16:creationId xmlns:a16="http://schemas.microsoft.com/office/drawing/2014/main" id="{31956A3E-2771-413E-A157-EBF8216A65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405">
              <a:extLst>
                <a:ext uri="{FF2B5EF4-FFF2-40B4-BE49-F238E27FC236}">
                  <a16:creationId xmlns:a16="http://schemas.microsoft.com/office/drawing/2014/main" id="{9FD2BDE0-7D57-4260-BA90-79A52365876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s an icon of a human being. ">
            <a:extLst>
              <a:ext uri="{FF2B5EF4-FFF2-40B4-BE49-F238E27FC236}">
                <a16:creationId xmlns:a16="http://schemas.microsoft.com/office/drawing/2014/main" id="{AC6186F0-B018-432B-81F3-DA5CC38C35F6}"/>
              </a:ext>
            </a:extLst>
          </p:cNvPr>
          <p:cNvGrpSpPr/>
          <p:nvPr/>
        </p:nvGrpSpPr>
        <p:grpSpPr>
          <a:xfrm>
            <a:off x="8168901" y="5470525"/>
            <a:ext cx="142875" cy="285750"/>
            <a:chOff x="8243888" y="5922963"/>
            <a:chExt cx="142875" cy="285750"/>
          </a:xfrm>
          <a:solidFill>
            <a:srgbClr val="7F7F7F"/>
          </a:solidFill>
        </p:grpSpPr>
        <p:sp>
          <p:nvSpPr>
            <p:cNvPr id="97" name="Freeform 3404">
              <a:extLst>
                <a:ext uri="{FF2B5EF4-FFF2-40B4-BE49-F238E27FC236}">
                  <a16:creationId xmlns:a16="http://schemas.microsoft.com/office/drawing/2014/main" id="{0F4443F5-6527-4A2B-A6CD-B92C2852392D}"/>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405">
              <a:extLst>
                <a:ext uri="{FF2B5EF4-FFF2-40B4-BE49-F238E27FC236}">
                  <a16:creationId xmlns:a16="http://schemas.microsoft.com/office/drawing/2014/main" id="{4B43D785-443F-4F72-89B4-3858C501FC62}"/>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This is an icon of a human being. ">
            <a:extLst>
              <a:ext uri="{FF2B5EF4-FFF2-40B4-BE49-F238E27FC236}">
                <a16:creationId xmlns:a16="http://schemas.microsoft.com/office/drawing/2014/main" id="{CC67F7F5-BBFC-4FE7-953C-A46DF0BABBB3}"/>
              </a:ext>
            </a:extLst>
          </p:cNvPr>
          <p:cNvGrpSpPr/>
          <p:nvPr/>
        </p:nvGrpSpPr>
        <p:grpSpPr>
          <a:xfrm>
            <a:off x="8410045" y="5470525"/>
            <a:ext cx="142875" cy="285750"/>
            <a:chOff x="8243888" y="5922963"/>
            <a:chExt cx="142875" cy="285750"/>
          </a:xfrm>
          <a:solidFill>
            <a:srgbClr val="7F7F7F"/>
          </a:solidFill>
        </p:grpSpPr>
        <p:sp>
          <p:nvSpPr>
            <p:cNvPr id="95" name="Freeform 3404">
              <a:extLst>
                <a:ext uri="{FF2B5EF4-FFF2-40B4-BE49-F238E27FC236}">
                  <a16:creationId xmlns:a16="http://schemas.microsoft.com/office/drawing/2014/main" id="{93DB736A-FD44-48F8-B403-41A434526E2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405">
              <a:extLst>
                <a:ext uri="{FF2B5EF4-FFF2-40B4-BE49-F238E27FC236}">
                  <a16:creationId xmlns:a16="http://schemas.microsoft.com/office/drawing/2014/main" id="{B0549F2A-0891-4F53-A455-54E06D58E73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 82" descr="This is an icon of a human being. ">
            <a:extLst>
              <a:ext uri="{FF2B5EF4-FFF2-40B4-BE49-F238E27FC236}">
                <a16:creationId xmlns:a16="http://schemas.microsoft.com/office/drawing/2014/main" id="{8A37DE26-294C-4ACD-93AB-CB44DF217416}"/>
              </a:ext>
            </a:extLst>
          </p:cNvPr>
          <p:cNvGrpSpPr/>
          <p:nvPr/>
        </p:nvGrpSpPr>
        <p:grpSpPr>
          <a:xfrm>
            <a:off x="8651189" y="5470525"/>
            <a:ext cx="142875" cy="285750"/>
            <a:chOff x="8243888" y="5922963"/>
            <a:chExt cx="142875" cy="285750"/>
          </a:xfrm>
          <a:solidFill>
            <a:srgbClr val="BFBFBF"/>
          </a:solidFill>
        </p:grpSpPr>
        <p:sp>
          <p:nvSpPr>
            <p:cNvPr id="93" name="Freeform 3404">
              <a:extLst>
                <a:ext uri="{FF2B5EF4-FFF2-40B4-BE49-F238E27FC236}">
                  <a16:creationId xmlns:a16="http://schemas.microsoft.com/office/drawing/2014/main" id="{4B3DADA7-BCB9-4F2E-A8C1-D648C8A8ECA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405">
              <a:extLst>
                <a:ext uri="{FF2B5EF4-FFF2-40B4-BE49-F238E27FC236}">
                  <a16:creationId xmlns:a16="http://schemas.microsoft.com/office/drawing/2014/main" id="{373A2FB0-CB69-4317-89D1-301FB1351D0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s an icon of a human being. ">
            <a:extLst>
              <a:ext uri="{FF2B5EF4-FFF2-40B4-BE49-F238E27FC236}">
                <a16:creationId xmlns:a16="http://schemas.microsoft.com/office/drawing/2014/main" id="{94575471-E1B1-41F1-81EF-064A394ACBC7}"/>
              </a:ext>
            </a:extLst>
          </p:cNvPr>
          <p:cNvGrpSpPr/>
          <p:nvPr/>
        </p:nvGrpSpPr>
        <p:grpSpPr>
          <a:xfrm>
            <a:off x="8892333" y="5470525"/>
            <a:ext cx="142875" cy="285750"/>
            <a:chOff x="8243888" y="5922963"/>
            <a:chExt cx="142875" cy="285750"/>
          </a:xfrm>
          <a:solidFill>
            <a:srgbClr val="BFBFBF"/>
          </a:solidFill>
        </p:grpSpPr>
        <p:sp>
          <p:nvSpPr>
            <p:cNvPr id="91" name="Freeform 3404">
              <a:extLst>
                <a:ext uri="{FF2B5EF4-FFF2-40B4-BE49-F238E27FC236}">
                  <a16:creationId xmlns:a16="http://schemas.microsoft.com/office/drawing/2014/main" id="{9F8B4B77-06DC-4042-B00D-925502D9B939}"/>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405">
              <a:extLst>
                <a:ext uri="{FF2B5EF4-FFF2-40B4-BE49-F238E27FC236}">
                  <a16:creationId xmlns:a16="http://schemas.microsoft.com/office/drawing/2014/main" id="{52D55A54-7103-4CDA-9F67-C5BF45F8A96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This is an icon of a human being. ">
            <a:extLst>
              <a:ext uri="{FF2B5EF4-FFF2-40B4-BE49-F238E27FC236}">
                <a16:creationId xmlns:a16="http://schemas.microsoft.com/office/drawing/2014/main" id="{D5F3A367-28B5-4DC4-B748-8CAF2346FE68}"/>
              </a:ext>
            </a:extLst>
          </p:cNvPr>
          <p:cNvGrpSpPr/>
          <p:nvPr/>
        </p:nvGrpSpPr>
        <p:grpSpPr>
          <a:xfrm>
            <a:off x="9133477" y="5470525"/>
            <a:ext cx="142875" cy="285750"/>
            <a:chOff x="8243888" y="5922963"/>
            <a:chExt cx="142875" cy="285750"/>
          </a:xfrm>
          <a:solidFill>
            <a:srgbClr val="BFBFBF"/>
          </a:solidFill>
        </p:grpSpPr>
        <p:sp>
          <p:nvSpPr>
            <p:cNvPr id="89" name="Freeform 3404">
              <a:extLst>
                <a:ext uri="{FF2B5EF4-FFF2-40B4-BE49-F238E27FC236}">
                  <a16:creationId xmlns:a16="http://schemas.microsoft.com/office/drawing/2014/main" id="{5E458340-33C8-4299-B819-8045759E7817}"/>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405">
              <a:extLst>
                <a:ext uri="{FF2B5EF4-FFF2-40B4-BE49-F238E27FC236}">
                  <a16:creationId xmlns:a16="http://schemas.microsoft.com/office/drawing/2014/main" id="{8B0A44CD-2DB1-46F2-9D03-885E64456E9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85" descr="This is an icon of a human being. ">
            <a:extLst>
              <a:ext uri="{FF2B5EF4-FFF2-40B4-BE49-F238E27FC236}">
                <a16:creationId xmlns:a16="http://schemas.microsoft.com/office/drawing/2014/main" id="{9E99E9FB-F408-4284-849E-9431A5AE5379}"/>
              </a:ext>
            </a:extLst>
          </p:cNvPr>
          <p:cNvGrpSpPr/>
          <p:nvPr/>
        </p:nvGrpSpPr>
        <p:grpSpPr>
          <a:xfrm>
            <a:off x="9374619" y="5470525"/>
            <a:ext cx="142875" cy="285750"/>
            <a:chOff x="8243888" y="5922963"/>
            <a:chExt cx="142875" cy="285750"/>
          </a:xfrm>
          <a:solidFill>
            <a:srgbClr val="BFBFBF"/>
          </a:solidFill>
        </p:grpSpPr>
        <p:sp>
          <p:nvSpPr>
            <p:cNvPr id="87" name="Freeform 3404">
              <a:extLst>
                <a:ext uri="{FF2B5EF4-FFF2-40B4-BE49-F238E27FC236}">
                  <a16:creationId xmlns:a16="http://schemas.microsoft.com/office/drawing/2014/main" id="{0AB84D52-0059-4A60-B492-2E7E910EA77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405">
              <a:extLst>
                <a:ext uri="{FF2B5EF4-FFF2-40B4-BE49-F238E27FC236}">
                  <a16:creationId xmlns:a16="http://schemas.microsoft.com/office/drawing/2014/main" id="{FC23032B-57A1-49BD-B4CB-45B07CF8C47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8" name="Group 107" descr="This is an icon of a human being. ">
            <a:extLst>
              <a:ext uri="{FF2B5EF4-FFF2-40B4-BE49-F238E27FC236}">
                <a16:creationId xmlns:a16="http://schemas.microsoft.com/office/drawing/2014/main" id="{75183E77-9E48-4D86-A8BF-4A745BE7328C}"/>
              </a:ext>
            </a:extLst>
          </p:cNvPr>
          <p:cNvGrpSpPr/>
          <p:nvPr/>
        </p:nvGrpSpPr>
        <p:grpSpPr>
          <a:xfrm>
            <a:off x="7204325" y="5933594"/>
            <a:ext cx="142875" cy="285750"/>
            <a:chOff x="8243888" y="5922963"/>
            <a:chExt cx="142875" cy="285750"/>
          </a:xfrm>
          <a:solidFill>
            <a:srgbClr val="BFBFBF"/>
          </a:solidFill>
        </p:grpSpPr>
        <p:sp>
          <p:nvSpPr>
            <p:cNvPr id="136" name="Freeform 3404">
              <a:extLst>
                <a:ext uri="{FF2B5EF4-FFF2-40B4-BE49-F238E27FC236}">
                  <a16:creationId xmlns:a16="http://schemas.microsoft.com/office/drawing/2014/main" id="{31F9DC8F-FF5A-45A1-8D35-9BF454B788B5}"/>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405">
              <a:extLst>
                <a:ext uri="{FF2B5EF4-FFF2-40B4-BE49-F238E27FC236}">
                  <a16:creationId xmlns:a16="http://schemas.microsoft.com/office/drawing/2014/main" id="{A7DD14F2-EDA7-4460-91D5-9D89956C33B9}"/>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9" name="Group 108" descr="This is an icon of a human being. ">
            <a:extLst>
              <a:ext uri="{FF2B5EF4-FFF2-40B4-BE49-F238E27FC236}">
                <a16:creationId xmlns:a16="http://schemas.microsoft.com/office/drawing/2014/main" id="{C56976A1-A27D-4891-A563-7F22794632B6}"/>
              </a:ext>
            </a:extLst>
          </p:cNvPr>
          <p:cNvGrpSpPr/>
          <p:nvPr/>
        </p:nvGrpSpPr>
        <p:grpSpPr>
          <a:xfrm>
            <a:off x="7445469" y="5933594"/>
            <a:ext cx="142875" cy="285750"/>
            <a:chOff x="8243888" y="5922963"/>
            <a:chExt cx="142875" cy="285750"/>
          </a:xfrm>
          <a:solidFill>
            <a:srgbClr val="BFBFBF"/>
          </a:solidFill>
        </p:grpSpPr>
        <p:sp>
          <p:nvSpPr>
            <p:cNvPr id="134" name="Freeform 3404">
              <a:extLst>
                <a:ext uri="{FF2B5EF4-FFF2-40B4-BE49-F238E27FC236}">
                  <a16:creationId xmlns:a16="http://schemas.microsoft.com/office/drawing/2014/main" id="{7652450B-3F87-4E57-88FE-EA4B50DDDF6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405">
              <a:extLst>
                <a:ext uri="{FF2B5EF4-FFF2-40B4-BE49-F238E27FC236}">
                  <a16:creationId xmlns:a16="http://schemas.microsoft.com/office/drawing/2014/main" id="{44F32179-5D42-43F8-B305-A897ED52680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109" descr="This is an icon of a human being. ">
            <a:extLst>
              <a:ext uri="{FF2B5EF4-FFF2-40B4-BE49-F238E27FC236}">
                <a16:creationId xmlns:a16="http://schemas.microsoft.com/office/drawing/2014/main" id="{C34B1941-B089-496A-A655-13D0000F3F27}"/>
              </a:ext>
            </a:extLst>
          </p:cNvPr>
          <p:cNvGrpSpPr/>
          <p:nvPr/>
        </p:nvGrpSpPr>
        <p:grpSpPr>
          <a:xfrm>
            <a:off x="7686613" y="5933594"/>
            <a:ext cx="142875" cy="285750"/>
            <a:chOff x="8243888" y="5922963"/>
            <a:chExt cx="142875" cy="285750"/>
          </a:xfrm>
          <a:solidFill>
            <a:srgbClr val="BFBFBF"/>
          </a:solidFill>
        </p:grpSpPr>
        <p:sp>
          <p:nvSpPr>
            <p:cNvPr id="132" name="Freeform 3404">
              <a:extLst>
                <a:ext uri="{FF2B5EF4-FFF2-40B4-BE49-F238E27FC236}">
                  <a16:creationId xmlns:a16="http://schemas.microsoft.com/office/drawing/2014/main" id="{0E125062-72FE-4F40-B034-3D31C0AF5AA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405">
              <a:extLst>
                <a:ext uri="{FF2B5EF4-FFF2-40B4-BE49-F238E27FC236}">
                  <a16:creationId xmlns:a16="http://schemas.microsoft.com/office/drawing/2014/main" id="{7C7E5969-D042-46C9-8B72-5E1B3B3442D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s an icon of a human being. ">
            <a:extLst>
              <a:ext uri="{FF2B5EF4-FFF2-40B4-BE49-F238E27FC236}">
                <a16:creationId xmlns:a16="http://schemas.microsoft.com/office/drawing/2014/main" id="{21EBAA07-E141-47F7-9AC3-4FCC4033F5EA}"/>
              </a:ext>
            </a:extLst>
          </p:cNvPr>
          <p:cNvGrpSpPr/>
          <p:nvPr/>
        </p:nvGrpSpPr>
        <p:grpSpPr>
          <a:xfrm>
            <a:off x="7927757" y="5933594"/>
            <a:ext cx="142875" cy="285750"/>
            <a:chOff x="8243888" y="5922963"/>
            <a:chExt cx="142875" cy="285750"/>
          </a:xfrm>
          <a:solidFill>
            <a:srgbClr val="BFBFBF"/>
          </a:solidFill>
        </p:grpSpPr>
        <p:sp>
          <p:nvSpPr>
            <p:cNvPr id="130" name="Freeform 3404">
              <a:extLst>
                <a:ext uri="{FF2B5EF4-FFF2-40B4-BE49-F238E27FC236}">
                  <a16:creationId xmlns:a16="http://schemas.microsoft.com/office/drawing/2014/main" id="{A591411B-6AC1-4702-B812-7FABE88FE463}"/>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405">
              <a:extLst>
                <a:ext uri="{FF2B5EF4-FFF2-40B4-BE49-F238E27FC236}">
                  <a16:creationId xmlns:a16="http://schemas.microsoft.com/office/drawing/2014/main" id="{C6F311A8-7B65-4237-8CD2-30B56CA68AAF}"/>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descr="This is an icon of a human being. ">
            <a:extLst>
              <a:ext uri="{FF2B5EF4-FFF2-40B4-BE49-F238E27FC236}">
                <a16:creationId xmlns:a16="http://schemas.microsoft.com/office/drawing/2014/main" id="{E977B04C-F0C3-4EB0-A5F2-08684AAEA0DD}"/>
              </a:ext>
            </a:extLst>
          </p:cNvPr>
          <p:cNvGrpSpPr/>
          <p:nvPr/>
        </p:nvGrpSpPr>
        <p:grpSpPr>
          <a:xfrm>
            <a:off x="8168901" y="5933594"/>
            <a:ext cx="142875" cy="285750"/>
            <a:chOff x="8243888" y="5922963"/>
            <a:chExt cx="142875" cy="285750"/>
          </a:xfrm>
          <a:solidFill>
            <a:srgbClr val="BFBFBF"/>
          </a:solidFill>
        </p:grpSpPr>
        <p:sp>
          <p:nvSpPr>
            <p:cNvPr id="128" name="Freeform 3404">
              <a:extLst>
                <a:ext uri="{FF2B5EF4-FFF2-40B4-BE49-F238E27FC236}">
                  <a16:creationId xmlns:a16="http://schemas.microsoft.com/office/drawing/2014/main" id="{77E8BCC6-289B-481D-AA66-B7F7FFAE045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405">
              <a:extLst>
                <a:ext uri="{FF2B5EF4-FFF2-40B4-BE49-F238E27FC236}">
                  <a16:creationId xmlns:a16="http://schemas.microsoft.com/office/drawing/2014/main" id="{02E2126E-4A08-49EF-BE1C-CF5D464225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3" name="Group 112" descr="This is an icon of a human being. ">
            <a:extLst>
              <a:ext uri="{FF2B5EF4-FFF2-40B4-BE49-F238E27FC236}">
                <a16:creationId xmlns:a16="http://schemas.microsoft.com/office/drawing/2014/main" id="{6261496A-807A-4D32-B034-690C165590EB}"/>
              </a:ext>
            </a:extLst>
          </p:cNvPr>
          <p:cNvGrpSpPr/>
          <p:nvPr/>
        </p:nvGrpSpPr>
        <p:grpSpPr>
          <a:xfrm>
            <a:off x="8410045" y="5933594"/>
            <a:ext cx="142875" cy="285750"/>
            <a:chOff x="8243888" y="5922963"/>
            <a:chExt cx="142875" cy="285750"/>
          </a:xfrm>
          <a:solidFill>
            <a:srgbClr val="BFBFBF"/>
          </a:solidFill>
        </p:grpSpPr>
        <p:sp>
          <p:nvSpPr>
            <p:cNvPr id="126" name="Freeform 3404">
              <a:extLst>
                <a:ext uri="{FF2B5EF4-FFF2-40B4-BE49-F238E27FC236}">
                  <a16:creationId xmlns:a16="http://schemas.microsoft.com/office/drawing/2014/main" id="{83695F11-9EB8-4A74-97A3-244422611477}"/>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405">
              <a:extLst>
                <a:ext uri="{FF2B5EF4-FFF2-40B4-BE49-F238E27FC236}">
                  <a16:creationId xmlns:a16="http://schemas.microsoft.com/office/drawing/2014/main" id="{CDBAC151-A87B-4DDE-93FA-B0FC1BAFA18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 name="Group 113" descr="This is an icon of a human being. ">
            <a:extLst>
              <a:ext uri="{FF2B5EF4-FFF2-40B4-BE49-F238E27FC236}">
                <a16:creationId xmlns:a16="http://schemas.microsoft.com/office/drawing/2014/main" id="{8C2902A0-BCC1-4F77-9FAA-4D5AF02D1090}"/>
              </a:ext>
            </a:extLst>
          </p:cNvPr>
          <p:cNvGrpSpPr/>
          <p:nvPr/>
        </p:nvGrpSpPr>
        <p:grpSpPr>
          <a:xfrm>
            <a:off x="8651189" y="5933594"/>
            <a:ext cx="142875" cy="285750"/>
            <a:chOff x="8243888" y="5922963"/>
            <a:chExt cx="142875" cy="285750"/>
          </a:xfrm>
          <a:solidFill>
            <a:srgbClr val="BFBFBF"/>
          </a:solidFill>
        </p:grpSpPr>
        <p:sp>
          <p:nvSpPr>
            <p:cNvPr id="124" name="Freeform 3404">
              <a:extLst>
                <a:ext uri="{FF2B5EF4-FFF2-40B4-BE49-F238E27FC236}">
                  <a16:creationId xmlns:a16="http://schemas.microsoft.com/office/drawing/2014/main" id="{E2529654-5533-434D-8B04-70DDD2FD9C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405">
              <a:extLst>
                <a:ext uri="{FF2B5EF4-FFF2-40B4-BE49-F238E27FC236}">
                  <a16:creationId xmlns:a16="http://schemas.microsoft.com/office/drawing/2014/main" id="{342B65F4-34B0-4A15-A813-63ED93FE9B0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114" descr="This is an icon of a human being. ">
            <a:extLst>
              <a:ext uri="{FF2B5EF4-FFF2-40B4-BE49-F238E27FC236}">
                <a16:creationId xmlns:a16="http://schemas.microsoft.com/office/drawing/2014/main" id="{F558746D-512C-4A01-AFD6-31BB27D352E3}"/>
              </a:ext>
            </a:extLst>
          </p:cNvPr>
          <p:cNvGrpSpPr/>
          <p:nvPr/>
        </p:nvGrpSpPr>
        <p:grpSpPr>
          <a:xfrm>
            <a:off x="8892333" y="5933594"/>
            <a:ext cx="142875" cy="285750"/>
            <a:chOff x="8243888" y="5922963"/>
            <a:chExt cx="142875" cy="285750"/>
          </a:xfrm>
          <a:solidFill>
            <a:srgbClr val="BFBFBF"/>
          </a:solidFill>
        </p:grpSpPr>
        <p:sp>
          <p:nvSpPr>
            <p:cNvPr id="122" name="Freeform 3404">
              <a:extLst>
                <a:ext uri="{FF2B5EF4-FFF2-40B4-BE49-F238E27FC236}">
                  <a16:creationId xmlns:a16="http://schemas.microsoft.com/office/drawing/2014/main" id="{4A448E7F-5CC2-4E5F-9124-D4BCDC45FE49}"/>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405">
              <a:extLst>
                <a:ext uri="{FF2B5EF4-FFF2-40B4-BE49-F238E27FC236}">
                  <a16:creationId xmlns:a16="http://schemas.microsoft.com/office/drawing/2014/main" id="{43BC59B7-2314-4E8F-96DB-4EEA1B0B23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 name="Group 115" descr="This is an icon of a human being. ">
            <a:extLst>
              <a:ext uri="{FF2B5EF4-FFF2-40B4-BE49-F238E27FC236}">
                <a16:creationId xmlns:a16="http://schemas.microsoft.com/office/drawing/2014/main" id="{7289F142-A251-490A-AD54-468A6C94BCA2}"/>
              </a:ext>
            </a:extLst>
          </p:cNvPr>
          <p:cNvGrpSpPr/>
          <p:nvPr/>
        </p:nvGrpSpPr>
        <p:grpSpPr>
          <a:xfrm>
            <a:off x="9133477" y="5933594"/>
            <a:ext cx="142875" cy="285750"/>
            <a:chOff x="8243888" y="5922963"/>
            <a:chExt cx="142875" cy="285750"/>
          </a:xfrm>
          <a:solidFill>
            <a:srgbClr val="BFBFBF"/>
          </a:solidFill>
        </p:grpSpPr>
        <p:sp>
          <p:nvSpPr>
            <p:cNvPr id="120" name="Freeform 3404">
              <a:extLst>
                <a:ext uri="{FF2B5EF4-FFF2-40B4-BE49-F238E27FC236}">
                  <a16:creationId xmlns:a16="http://schemas.microsoft.com/office/drawing/2014/main" id="{5FF50150-E68E-4FBD-9FB3-1D30CE80CE0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05">
              <a:extLst>
                <a:ext uri="{FF2B5EF4-FFF2-40B4-BE49-F238E27FC236}">
                  <a16:creationId xmlns:a16="http://schemas.microsoft.com/office/drawing/2014/main" id="{59E71405-38CA-473F-8649-C0700C5F548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descr="This is an icon of a human being. ">
            <a:extLst>
              <a:ext uri="{FF2B5EF4-FFF2-40B4-BE49-F238E27FC236}">
                <a16:creationId xmlns:a16="http://schemas.microsoft.com/office/drawing/2014/main" id="{E90053C5-E6B3-4D78-9D20-A14B162A816E}"/>
              </a:ext>
            </a:extLst>
          </p:cNvPr>
          <p:cNvGrpSpPr/>
          <p:nvPr/>
        </p:nvGrpSpPr>
        <p:grpSpPr>
          <a:xfrm>
            <a:off x="9374619" y="5933594"/>
            <a:ext cx="142875" cy="285750"/>
            <a:chOff x="8243888" y="5922963"/>
            <a:chExt cx="142875" cy="285750"/>
          </a:xfrm>
          <a:solidFill>
            <a:srgbClr val="BFBFBF"/>
          </a:solidFill>
        </p:grpSpPr>
        <p:sp>
          <p:nvSpPr>
            <p:cNvPr id="118" name="Freeform 3404">
              <a:extLst>
                <a:ext uri="{FF2B5EF4-FFF2-40B4-BE49-F238E27FC236}">
                  <a16:creationId xmlns:a16="http://schemas.microsoft.com/office/drawing/2014/main" id="{7DD44F38-95DC-4476-9041-1D325664097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05">
              <a:extLst>
                <a:ext uri="{FF2B5EF4-FFF2-40B4-BE49-F238E27FC236}">
                  <a16:creationId xmlns:a16="http://schemas.microsoft.com/office/drawing/2014/main" id="{DD07D6CB-1984-4815-9F55-FF78EAEAED4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extBox 47">
            <a:extLst>
              <a:ext uri="{FF2B5EF4-FFF2-40B4-BE49-F238E27FC236}">
                <a16:creationId xmlns:a16="http://schemas.microsoft.com/office/drawing/2014/main" id="{809FA2F3-8F76-4848-B55D-FA6947FE773C}"/>
              </a:ext>
            </a:extLst>
          </p:cNvPr>
          <p:cNvSpPr txBox="1"/>
          <p:nvPr/>
        </p:nvSpPr>
        <p:spPr>
          <a:xfrm>
            <a:off x="4276725" y="5122738"/>
            <a:ext cx="2561523"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CE295E"/>
                </a:solidFill>
                <a:latin typeface="+mj-lt"/>
              </a:rPr>
              <a:t>40%</a:t>
            </a:r>
          </a:p>
        </p:txBody>
      </p:sp>
      <p:sp>
        <p:nvSpPr>
          <p:cNvPr id="138" name="TextBox 47">
            <a:extLst>
              <a:ext uri="{FF2B5EF4-FFF2-40B4-BE49-F238E27FC236}">
                <a16:creationId xmlns:a16="http://schemas.microsoft.com/office/drawing/2014/main" id="{012B5CF6-F3B0-4A9A-AB3D-0DCFDC2E8277}"/>
              </a:ext>
            </a:extLst>
          </p:cNvPr>
          <p:cNvSpPr txBox="1"/>
          <p:nvPr/>
        </p:nvSpPr>
        <p:spPr>
          <a:xfrm>
            <a:off x="4379930" y="5888617"/>
            <a:ext cx="2355112"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a:t>
            </a:r>
          </a:p>
        </p:txBody>
      </p:sp>
      <p:grpSp>
        <p:nvGrpSpPr>
          <p:cNvPr id="139" name="Group 138" descr="This is an icon of a clock. ">
            <a:extLst>
              <a:ext uri="{FF2B5EF4-FFF2-40B4-BE49-F238E27FC236}">
                <a16:creationId xmlns:a16="http://schemas.microsoft.com/office/drawing/2014/main" id="{3A1417B3-5114-4EA3-95EE-CA76D37B866C}"/>
              </a:ext>
            </a:extLst>
          </p:cNvPr>
          <p:cNvGrpSpPr/>
          <p:nvPr/>
        </p:nvGrpSpPr>
        <p:grpSpPr>
          <a:xfrm>
            <a:off x="10004721" y="5365398"/>
            <a:ext cx="525182" cy="496004"/>
            <a:chOff x="333622" y="4212342"/>
            <a:chExt cx="285751" cy="269875"/>
          </a:xfrm>
          <a:solidFill>
            <a:srgbClr val="CE295E"/>
          </a:solidFill>
        </p:grpSpPr>
        <p:sp>
          <p:nvSpPr>
            <p:cNvPr id="140" name="Freeform 4461">
              <a:extLst>
                <a:ext uri="{FF2B5EF4-FFF2-40B4-BE49-F238E27FC236}">
                  <a16:creationId xmlns:a16="http://schemas.microsoft.com/office/drawing/2014/main" id="{14BA5C71-46FC-47F2-A4D0-F8628A72D36D}"/>
                </a:ext>
              </a:extLst>
            </p:cNvPr>
            <p:cNvSpPr>
              <a:spLocks/>
            </p:cNvSpPr>
            <p:nvPr/>
          </p:nvSpPr>
          <p:spPr bwMode="auto">
            <a:xfrm>
              <a:off x="387597" y="4467929"/>
              <a:ext cx="15875" cy="14288"/>
            </a:xfrm>
            <a:custGeom>
              <a:avLst/>
              <a:gdLst>
                <a:gd name="T0" fmla="*/ 4 w 52"/>
                <a:gd name="T1" fmla="*/ 23 h 49"/>
                <a:gd name="T2" fmla="*/ 2 w 52"/>
                <a:gd name="T3" fmla="*/ 25 h 49"/>
                <a:gd name="T4" fmla="*/ 1 w 52"/>
                <a:gd name="T5" fmla="*/ 28 h 49"/>
                <a:gd name="T6" fmla="*/ 0 w 52"/>
                <a:gd name="T7" fmla="*/ 31 h 49"/>
                <a:gd name="T8" fmla="*/ 0 w 52"/>
                <a:gd name="T9" fmla="*/ 33 h 49"/>
                <a:gd name="T10" fmla="*/ 0 w 52"/>
                <a:gd name="T11" fmla="*/ 37 h 49"/>
                <a:gd name="T12" fmla="*/ 1 w 52"/>
                <a:gd name="T13" fmla="*/ 40 h 49"/>
                <a:gd name="T14" fmla="*/ 2 w 52"/>
                <a:gd name="T15" fmla="*/ 43 h 49"/>
                <a:gd name="T16" fmla="*/ 4 w 52"/>
                <a:gd name="T17" fmla="*/ 45 h 49"/>
                <a:gd name="T18" fmla="*/ 6 w 52"/>
                <a:gd name="T19" fmla="*/ 47 h 49"/>
                <a:gd name="T20" fmla="*/ 9 w 52"/>
                <a:gd name="T21" fmla="*/ 48 h 49"/>
                <a:gd name="T22" fmla="*/ 11 w 52"/>
                <a:gd name="T23" fmla="*/ 49 h 49"/>
                <a:gd name="T24" fmla="*/ 15 w 52"/>
                <a:gd name="T25" fmla="*/ 49 h 49"/>
                <a:gd name="T26" fmla="*/ 18 w 52"/>
                <a:gd name="T27" fmla="*/ 49 h 49"/>
                <a:gd name="T28" fmla="*/ 20 w 52"/>
                <a:gd name="T29" fmla="*/ 48 h 49"/>
                <a:gd name="T30" fmla="*/ 23 w 52"/>
                <a:gd name="T31" fmla="*/ 47 h 49"/>
                <a:gd name="T32" fmla="*/ 25 w 52"/>
                <a:gd name="T33" fmla="*/ 45 h 49"/>
                <a:gd name="T34" fmla="*/ 52 w 52"/>
                <a:gd name="T35" fmla="*/ 18 h 49"/>
                <a:gd name="T36" fmla="*/ 39 w 52"/>
                <a:gd name="T37" fmla="*/ 9 h 49"/>
                <a:gd name="T38" fmla="*/ 26 w 52"/>
                <a:gd name="T39" fmla="*/ 0 h 49"/>
                <a:gd name="T40" fmla="*/ 4 w 52"/>
                <a:gd name="T4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4462">
              <a:extLst>
                <a:ext uri="{FF2B5EF4-FFF2-40B4-BE49-F238E27FC236}">
                  <a16:creationId xmlns:a16="http://schemas.microsoft.com/office/drawing/2014/main" id="{5C0F049E-6249-4E8B-88BF-562BB8BBD209}"/>
                </a:ext>
              </a:extLst>
            </p:cNvPr>
            <p:cNvSpPr>
              <a:spLocks/>
            </p:cNvSpPr>
            <p:nvPr/>
          </p:nvSpPr>
          <p:spPr bwMode="auto">
            <a:xfrm>
              <a:off x="544760" y="4464754"/>
              <a:ext cx="19050" cy="17463"/>
            </a:xfrm>
            <a:custGeom>
              <a:avLst/>
              <a:gdLst>
                <a:gd name="T0" fmla="*/ 24 w 61"/>
                <a:gd name="T1" fmla="*/ 0 h 59"/>
                <a:gd name="T2" fmla="*/ 12 w 61"/>
                <a:gd name="T3" fmla="*/ 9 h 59"/>
                <a:gd name="T4" fmla="*/ 0 w 61"/>
                <a:gd name="T5" fmla="*/ 18 h 59"/>
                <a:gd name="T6" fmla="*/ 36 w 61"/>
                <a:gd name="T7" fmla="*/ 55 h 59"/>
                <a:gd name="T8" fmla="*/ 39 w 61"/>
                <a:gd name="T9" fmla="*/ 57 h 59"/>
                <a:gd name="T10" fmla="*/ 41 w 61"/>
                <a:gd name="T11" fmla="*/ 58 h 59"/>
                <a:gd name="T12" fmla="*/ 44 w 61"/>
                <a:gd name="T13" fmla="*/ 59 h 59"/>
                <a:gd name="T14" fmla="*/ 46 w 61"/>
                <a:gd name="T15" fmla="*/ 59 h 59"/>
                <a:gd name="T16" fmla="*/ 49 w 61"/>
                <a:gd name="T17" fmla="*/ 59 h 59"/>
                <a:gd name="T18" fmla="*/ 53 w 61"/>
                <a:gd name="T19" fmla="*/ 58 h 59"/>
                <a:gd name="T20" fmla="*/ 55 w 61"/>
                <a:gd name="T21" fmla="*/ 57 h 59"/>
                <a:gd name="T22" fmla="*/ 57 w 61"/>
                <a:gd name="T23" fmla="*/ 55 h 59"/>
                <a:gd name="T24" fmla="*/ 59 w 61"/>
                <a:gd name="T25" fmla="*/ 53 h 59"/>
                <a:gd name="T26" fmla="*/ 60 w 61"/>
                <a:gd name="T27" fmla="*/ 50 h 59"/>
                <a:gd name="T28" fmla="*/ 61 w 61"/>
                <a:gd name="T29" fmla="*/ 47 h 59"/>
                <a:gd name="T30" fmla="*/ 61 w 61"/>
                <a:gd name="T31" fmla="*/ 43 h 59"/>
                <a:gd name="T32" fmla="*/ 61 w 61"/>
                <a:gd name="T33" fmla="*/ 41 h 59"/>
                <a:gd name="T34" fmla="*/ 60 w 61"/>
                <a:gd name="T35" fmla="*/ 38 h 59"/>
                <a:gd name="T36" fmla="*/ 59 w 61"/>
                <a:gd name="T37" fmla="*/ 35 h 59"/>
                <a:gd name="T38" fmla="*/ 57 w 61"/>
                <a:gd name="T39" fmla="*/ 33 h 59"/>
                <a:gd name="T40" fmla="*/ 24 w 61"/>
                <a:gd name="T4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4463">
              <a:extLst>
                <a:ext uri="{FF2B5EF4-FFF2-40B4-BE49-F238E27FC236}">
                  <a16:creationId xmlns:a16="http://schemas.microsoft.com/office/drawing/2014/main" id="{7D56D959-F061-44AD-B765-620988DAFA87}"/>
                </a:ext>
              </a:extLst>
            </p:cNvPr>
            <p:cNvSpPr>
              <a:spLocks/>
            </p:cNvSpPr>
            <p:nvPr/>
          </p:nvSpPr>
          <p:spPr bwMode="auto">
            <a:xfrm>
              <a:off x="333622" y="4212342"/>
              <a:ext cx="93663" cy="90488"/>
            </a:xfrm>
            <a:custGeom>
              <a:avLst/>
              <a:gdLst>
                <a:gd name="T0" fmla="*/ 286 w 291"/>
                <a:gd name="T1" fmla="*/ 91 h 283"/>
                <a:gd name="T2" fmla="*/ 276 w 291"/>
                <a:gd name="T3" fmla="*/ 70 h 283"/>
                <a:gd name="T4" fmla="*/ 262 w 291"/>
                <a:gd name="T5" fmla="*/ 52 h 283"/>
                <a:gd name="T6" fmla="*/ 246 w 291"/>
                <a:gd name="T7" fmla="*/ 36 h 283"/>
                <a:gd name="T8" fmla="*/ 228 w 291"/>
                <a:gd name="T9" fmla="*/ 23 h 283"/>
                <a:gd name="T10" fmla="*/ 207 w 291"/>
                <a:gd name="T11" fmla="*/ 13 h 283"/>
                <a:gd name="T12" fmla="*/ 185 w 291"/>
                <a:gd name="T13" fmla="*/ 5 h 283"/>
                <a:gd name="T14" fmla="*/ 161 w 291"/>
                <a:gd name="T15" fmla="*/ 1 h 283"/>
                <a:gd name="T16" fmla="*/ 133 w 291"/>
                <a:gd name="T17" fmla="*/ 1 h 283"/>
                <a:gd name="T18" fmla="*/ 105 w 291"/>
                <a:gd name="T19" fmla="*/ 7 h 283"/>
                <a:gd name="T20" fmla="*/ 78 w 291"/>
                <a:gd name="T21" fmla="*/ 18 h 283"/>
                <a:gd name="T22" fmla="*/ 54 w 291"/>
                <a:gd name="T23" fmla="*/ 34 h 283"/>
                <a:gd name="T24" fmla="*/ 34 w 291"/>
                <a:gd name="T25" fmla="*/ 54 h 283"/>
                <a:gd name="T26" fmla="*/ 18 w 291"/>
                <a:gd name="T27" fmla="*/ 79 h 283"/>
                <a:gd name="T28" fmla="*/ 6 w 291"/>
                <a:gd name="T29" fmla="*/ 106 h 283"/>
                <a:gd name="T30" fmla="*/ 1 w 291"/>
                <a:gd name="T31" fmla="*/ 135 h 283"/>
                <a:gd name="T32" fmla="*/ 0 w 291"/>
                <a:gd name="T33" fmla="*/ 160 h 283"/>
                <a:gd name="T34" fmla="*/ 3 w 291"/>
                <a:gd name="T35" fmla="*/ 182 h 283"/>
                <a:gd name="T36" fmla="*/ 8 w 291"/>
                <a:gd name="T37" fmla="*/ 201 h 283"/>
                <a:gd name="T38" fmla="*/ 17 w 291"/>
                <a:gd name="T39" fmla="*/ 220 h 283"/>
                <a:gd name="T40" fmla="*/ 28 w 291"/>
                <a:gd name="T41" fmla="*/ 237 h 283"/>
                <a:gd name="T42" fmla="*/ 40 w 291"/>
                <a:gd name="T43" fmla="*/ 252 h 283"/>
                <a:gd name="T44" fmla="*/ 55 w 291"/>
                <a:gd name="T45" fmla="*/ 266 h 283"/>
                <a:gd name="T46" fmla="*/ 71 w 291"/>
                <a:gd name="T47" fmla="*/ 278 h 283"/>
                <a:gd name="T48" fmla="*/ 90 w 291"/>
                <a:gd name="T49" fmla="*/ 267 h 283"/>
                <a:gd name="T50" fmla="*/ 110 w 291"/>
                <a:gd name="T51" fmla="*/ 238 h 283"/>
                <a:gd name="T52" fmla="*/ 131 w 291"/>
                <a:gd name="T53" fmla="*/ 212 h 283"/>
                <a:gd name="T54" fmla="*/ 156 w 291"/>
                <a:gd name="T55" fmla="*/ 186 h 283"/>
                <a:gd name="T56" fmla="*/ 183 w 291"/>
                <a:gd name="T57" fmla="*/ 163 h 283"/>
                <a:gd name="T58" fmla="*/ 212 w 291"/>
                <a:gd name="T59" fmla="*/ 142 h 283"/>
                <a:gd name="T60" fmla="*/ 242 w 291"/>
                <a:gd name="T61" fmla="*/ 124 h 283"/>
                <a:gd name="T62" fmla="*/ 274 w 291"/>
                <a:gd name="T63" fmla="*/ 10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4464">
              <a:extLst>
                <a:ext uri="{FF2B5EF4-FFF2-40B4-BE49-F238E27FC236}">
                  <a16:creationId xmlns:a16="http://schemas.microsoft.com/office/drawing/2014/main" id="{61F6550A-DE9F-49BE-BC2F-1FDA5EF69E3D}"/>
                </a:ext>
              </a:extLst>
            </p:cNvPr>
            <p:cNvSpPr>
              <a:spLocks/>
            </p:cNvSpPr>
            <p:nvPr/>
          </p:nvSpPr>
          <p:spPr bwMode="auto">
            <a:xfrm>
              <a:off x="525710" y="4212342"/>
              <a:ext cx="93663" cy="93663"/>
            </a:xfrm>
            <a:custGeom>
              <a:avLst/>
              <a:gdLst>
                <a:gd name="T0" fmla="*/ 132 w 293"/>
                <a:gd name="T1" fmla="*/ 1 h 293"/>
                <a:gd name="T2" fmla="*/ 106 w 293"/>
                <a:gd name="T3" fmla="*/ 5 h 293"/>
                <a:gd name="T4" fmla="*/ 84 w 293"/>
                <a:gd name="T5" fmla="*/ 14 h 293"/>
                <a:gd name="T6" fmla="*/ 62 w 293"/>
                <a:gd name="T7" fmla="*/ 25 h 293"/>
                <a:gd name="T8" fmla="*/ 43 w 293"/>
                <a:gd name="T9" fmla="*/ 40 h 293"/>
                <a:gd name="T10" fmla="*/ 27 w 293"/>
                <a:gd name="T11" fmla="*/ 58 h 293"/>
                <a:gd name="T12" fmla="*/ 13 w 293"/>
                <a:gd name="T13" fmla="*/ 78 h 293"/>
                <a:gd name="T14" fmla="*/ 3 w 293"/>
                <a:gd name="T15" fmla="*/ 100 h 293"/>
                <a:gd name="T16" fmla="*/ 15 w 293"/>
                <a:gd name="T17" fmla="*/ 120 h 293"/>
                <a:gd name="T18" fmla="*/ 44 w 293"/>
                <a:gd name="T19" fmla="*/ 137 h 293"/>
                <a:gd name="T20" fmla="*/ 71 w 293"/>
                <a:gd name="T21" fmla="*/ 156 h 293"/>
                <a:gd name="T22" fmla="*/ 96 w 293"/>
                <a:gd name="T23" fmla="*/ 176 h 293"/>
                <a:gd name="T24" fmla="*/ 121 w 293"/>
                <a:gd name="T25" fmla="*/ 200 h 293"/>
                <a:gd name="T26" fmla="*/ 142 w 293"/>
                <a:gd name="T27" fmla="*/ 224 h 293"/>
                <a:gd name="T28" fmla="*/ 163 w 293"/>
                <a:gd name="T29" fmla="*/ 250 h 293"/>
                <a:gd name="T30" fmla="*/ 180 w 293"/>
                <a:gd name="T31" fmla="*/ 279 h 293"/>
                <a:gd name="T32" fmla="*/ 199 w 293"/>
                <a:gd name="T33" fmla="*/ 290 h 293"/>
                <a:gd name="T34" fmla="*/ 221 w 293"/>
                <a:gd name="T35" fmla="*/ 279 h 293"/>
                <a:gd name="T36" fmla="*/ 240 w 293"/>
                <a:gd name="T37" fmla="*/ 265 h 293"/>
                <a:gd name="T38" fmla="*/ 257 w 293"/>
                <a:gd name="T39" fmla="*/ 249 h 293"/>
                <a:gd name="T40" fmla="*/ 271 w 293"/>
                <a:gd name="T41" fmla="*/ 230 h 293"/>
                <a:gd name="T42" fmla="*/ 282 w 293"/>
                <a:gd name="T43" fmla="*/ 209 h 293"/>
                <a:gd name="T44" fmla="*/ 289 w 293"/>
                <a:gd name="T45" fmla="*/ 186 h 293"/>
                <a:gd name="T46" fmla="*/ 293 w 293"/>
                <a:gd name="T47" fmla="*/ 162 h 293"/>
                <a:gd name="T48" fmla="*/ 293 w 293"/>
                <a:gd name="T49" fmla="*/ 135 h 293"/>
                <a:gd name="T50" fmla="*/ 287 w 293"/>
                <a:gd name="T51" fmla="*/ 106 h 293"/>
                <a:gd name="T52" fmla="*/ 276 w 293"/>
                <a:gd name="T53" fmla="*/ 79 h 293"/>
                <a:gd name="T54" fmla="*/ 260 w 293"/>
                <a:gd name="T55" fmla="*/ 54 h 293"/>
                <a:gd name="T56" fmla="*/ 240 w 293"/>
                <a:gd name="T57" fmla="*/ 34 h 293"/>
                <a:gd name="T58" fmla="*/ 215 w 293"/>
                <a:gd name="T59" fmla="*/ 18 h 293"/>
                <a:gd name="T60" fmla="*/ 188 w 293"/>
                <a:gd name="T61" fmla="*/ 7 h 293"/>
                <a:gd name="T62" fmla="*/ 160 w 293"/>
                <a:gd name="T6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4465">
              <a:extLst>
                <a:ext uri="{FF2B5EF4-FFF2-40B4-BE49-F238E27FC236}">
                  <a16:creationId xmlns:a16="http://schemas.microsoft.com/office/drawing/2014/main" id="{7AF3F264-B865-48CF-AF69-966E32D1602A}"/>
                </a:ext>
              </a:extLst>
            </p:cNvPr>
            <p:cNvSpPr>
              <a:spLocks noEditPoints="1"/>
            </p:cNvSpPr>
            <p:nvPr/>
          </p:nvSpPr>
          <p:spPr bwMode="auto">
            <a:xfrm>
              <a:off x="352672" y="4245679"/>
              <a:ext cx="238125" cy="236538"/>
            </a:xfrm>
            <a:custGeom>
              <a:avLst/>
              <a:gdLst>
                <a:gd name="T0" fmla="*/ 418 w 748"/>
                <a:gd name="T1" fmla="*/ 394 h 747"/>
                <a:gd name="T2" fmla="*/ 413 w 748"/>
                <a:gd name="T3" fmla="*/ 401 h 747"/>
                <a:gd name="T4" fmla="*/ 404 w 748"/>
                <a:gd name="T5" fmla="*/ 404 h 747"/>
                <a:gd name="T6" fmla="*/ 248 w 748"/>
                <a:gd name="T7" fmla="*/ 403 h 747"/>
                <a:gd name="T8" fmla="*/ 241 w 748"/>
                <a:gd name="T9" fmla="*/ 398 h 747"/>
                <a:gd name="T10" fmla="*/ 238 w 748"/>
                <a:gd name="T11" fmla="*/ 389 h 747"/>
                <a:gd name="T12" fmla="*/ 241 w 748"/>
                <a:gd name="T13" fmla="*/ 380 h 747"/>
                <a:gd name="T14" fmla="*/ 248 w 748"/>
                <a:gd name="T15" fmla="*/ 375 h 747"/>
                <a:gd name="T16" fmla="*/ 389 w 748"/>
                <a:gd name="T17" fmla="*/ 374 h 747"/>
                <a:gd name="T18" fmla="*/ 391 w 748"/>
                <a:gd name="T19" fmla="*/ 160 h 747"/>
                <a:gd name="T20" fmla="*/ 397 w 748"/>
                <a:gd name="T21" fmla="*/ 154 h 747"/>
                <a:gd name="T22" fmla="*/ 404 w 748"/>
                <a:gd name="T23" fmla="*/ 150 h 747"/>
                <a:gd name="T24" fmla="*/ 413 w 748"/>
                <a:gd name="T25" fmla="*/ 154 h 747"/>
                <a:gd name="T26" fmla="*/ 418 w 748"/>
                <a:gd name="T27" fmla="*/ 160 h 747"/>
                <a:gd name="T28" fmla="*/ 419 w 748"/>
                <a:gd name="T29" fmla="*/ 389 h 747"/>
                <a:gd name="T30" fmla="*/ 336 w 748"/>
                <a:gd name="T31" fmla="*/ 2 h 747"/>
                <a:gd name="T32" fmla="*/ 280 w 748"/>
                <a:gd name="T33" fmla="*/ 11 h 747"/>
                <a:gd name="T34" fmla="*/ 228 w 748"/>
                <a:gd name="T35" fmla="*/ 30 h 747"/>
                <a:gd name="T36" fmla="*/ 179 w 748"/>
                <a:gd name="T37" fmla="*/ 54 h 747"/>
                <a:gd name="T38" fmla="*/ 136 w 748"/>
                <a:gd name="T39" fmla="*/ 86 h 747"/>
                <a:gd name="T40" fmla="*/ 97 w 748"/>
                <a:gd name="T41" fmla="*/ 123 h 747"/>
                <a:gd name="T42" fmla="*/ 64 w 748"/>
                <a:gd name="T43" fmla="*/ 165 h 747"/>
                <a:gd name="T44" fmla="*/ 36 w 748"/>
                <a:gd name="T45" fmla="*/ 212 h 747"/>
                <a:gd name="T46" fmla="*/ 17 w 748"/>
                <a:gd name="T47" fmla="*/ 263 h 747"/>
                <a:gd name="T48" fmla="*/ 4 w 748"/>
                <a:gd name="T49" fmla="*/ 317 h 747"/>
                <a:gd name="T50" fmla="*/ 0 w 748"/>
                <a:gd name="T51" fmla="*/ 374 h 747"/>
                <a:gd name="T52" fmla="*/ 4 w 748"/>
                <a:gd name="T53" fmla="*/ 431 h 747"/>
                <a:gd name="T54" fmla="*/ 17 w 748"/>
                <a:gd name="T55" fmla="*/ 485 h 747"/>
                <a:gd name="T56" fmla="*/ 36 w 748"/>
                <a:gd name="T57" fmla="*/ 536 h 747"/>
                <a:gd name="T58" fmla="*/ 64 w 748"/>
                <a:gd name="T59" fmla="*/ 583 h 747"/>
                <a:gd name="T60" fmla="*/ 97 w 748"/>
                <a:gd name="T61" fmla="*/ 625 h 747"/>
                <a:gd name="T62" fmla="*/ 136 w 748"/>
                <a:gd name="T63" fmla="*/ 662 h 747"/>
                <a:gd name="T64" fmla="*/ 179 w 748"/>
                <a:gd name="T65" fmla="*/ 694 h 747"/>
                <a:gd name="T66" fmla="*/ 228 w 748"/>
                <a:gd name="T67" fmla="*/ 719 h 747"/>
                <a:gd name="T68" fmla="*/ 280 w 748"/>
                <a:gd name="T69" fmla="*/ 736 h 747"/>
                <a:gd name="T70" fmla="*/ 336 w 748"/>
                <a:gd name="T71" fmla="*/ 745 h 747"/>
                <a:gd name="T72" fmla="*/ 392 w 748"/>
                <a:gd name="T73" fmla="*/ 747 h 747"/>
                <a:gd name="T74" fmla="*/ 449 w 748"/>
                <a:gd name="T75" fmla="*/ 740 h 747"/>
                <a:gd name="T76" fmla="*/ 501 w 748"/>
                <a:gd name="T77" fmla="*/ 725 h 747"/>
                <a:gd name="T78" fmla="*/ 552 w 748"/>
                <a:gd name="T79" fmla="*/ 702 h 747"/>
                <a:gd name="T80" fmla="*/ 597 w 748"/>
                <a:gd name="T81" fmla="*/ 674 h 747"/>
                <a:gd name="T82" fmla="*/ 637 w 748"/>
                <a:gd name="T83" fmla="*/ 638 h 747"/>
                <a:gd name="T84" fmla="*/ 673 w 748"/>
                <a:gd name="T85" fmla="*/ 598 h 747"/>
                <a:gd name="T86" fmla="*/ 702 w 748"/>
                <a:gd name="T87" fmla="*/ 552 h 747"/>
                <a:gd name="T88" fmla="*/ 724 w 748"/>
                <a:gd name="T89" fmla="*/ 502 h 747"/>
                <a:gd name="T90" fmla="*/ 739 w 748"/>
                <a:gd name="T91" fmla="*/ 449 h 747"/>
                <a:gd name="T92" fmla="*/ 746 w 748"/>
                <a:gd name="T93" fmla="*/ 393 h 747"/>
                <a:gd name="T94" fmla="*/ 745 w 748"/>
                <a:gd name="T95" fmla="*/ 336 h 747"/>
                <a:gd name="T96" fmla="*/ 736 w 748"/>
                <a:gd name="T97" fmla="*/ 281 h 747"/>
                <a:gd name="T98" fmla="*/ 718 w 748"/>
                <a:gd name="T99" fmla="*/ 229 h 747"/>
                <a:gd name="T100" fmla="*/ 693 w 748"/>
                <a:gd name="T101" fmla="*/ 180 h 747"/>
                <a:gd name="T102" fmla="*/ 662 w 748"/>
                <a:gd name="T103" fmla="*/ 137 h 747"/>
                <a:gd name="T104" fmla="*/ 624 w 748"/>
                <a:gd name="T105" fmla="*/ 98 h 747"/>
                <a:gd name="T106" fmla="*/ 582 w 748"/>
                <a:gd name="T107" fmla="*/ 64 h 747"/>
                <a:gd name="T108" fmla="*/ 536 w 748"/>
                <a:gd name="T109" fmla="*/ 37 h 747"/>
                <a:gd name="T110" fmla="*/ 484 w 748"/>
                <a:gd name="T111" fmla="*/ 17 h 747"/>
                <a:gd name="T112" fmla="*/ 430 w 748"/>
                <a:gd name="T113" fmla="*/ 4 h 747"/>
                <a:gd name="T114" fmla="*/ 373 w 748"/>
                <a:gd name="T115"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5" name="TextBox 47">
            <a:extLst>
              <a:ext uri="{FF2B5EF4-FFF2-40B4-BE49-F238E27FC236}">
                <a16:creationId xmlns:a16="http://schemas.microsoft.com/office/drawing/2014/main" id="{A47DBF62-721A-4FB1-AD0A-811040ED7805}"/>
              </a:ext>
            </a:extLst>
          </p:cNvPr>
          <p:cNvSpPr txBox="1"/>
          <p:nvPr/>
        </p:nvSpPr>
        <p:spPr>
          <a:xfrm>
            <a:off x="10737056" y="5459509"/>
            <a:ext cx="1196817" cy="30777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CE295E"/>
                </a:solidFill>
                <a:latin typeface="+mj-lt"/>
              </a:rPr>
              <a:t>1:00 PM</a:t>
            </a:r>
          </a:p>
        </p:txBody>
      </p:sp>
    </p:spTree>
    <p:extLst>
      <p:ext uri="{BB962C8B-B14F-4D97-AF65-F5344CB8AC3E}">
        <p14:creationId xmlns:p14="http://schemas.microsoft.com/office/powerpoint/2010/main" val="14077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61B-BB92-4768-AFBB-C2D3F20842D6}"/>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0DEFF9E6-E51F-41E6-AD19-8FF84549AB3E}"/>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9555BE32-A5E1-45B4-BD01-9003A5E2174F}"/>
              </a:ext>
            </a:extLst>
          </p:cNvPr>
          <p:cNvSpPr>
            <a:spLocks noGrp="1"/>
          </p:cNvSpPr>
          <p:nvPr>
            <p:ph type="sldNum" sz="quarter" idx="12"/>
          </p:nvPr>
        </p:nvSpPr>
        <p:spPr/>
        <p:txBody>
          <a:bodyPr/>
          <a:lstStyle/>
          <a:p>
            <a:fld id="{0FD50806-BABF-4915-9689-3B9956D1C75C}" type="slidenum">
              <a:rPr lang="en-US" smtClean="0"/>
              <a:pPr/>
              <a:t>18</a:t>
            </a:fld>
            <a:endParaRPr lang="en-US" dirty="0"/>
          </a:p>
        </p:txBody>
      </p:sp>
      <p:graphicFrame>
        <p:nvGraphicFramePr>
          <p:cNvPr id="10" name="Chart 9" descr="This is a chart.">
            <a:extLst>
              <a:ext uri="{FF2B5EF4-FFF2-40B4-BE49-F238E27FC236}">
                <a16:creationId xmlns:a16="http://schemas.microsoft.com/office/drawing/2014/main" id="{E66CA3D8-2C78-46B3-B39E-61C3B1570440}"/>
              </a:ext>
            </a:extLst>
          </p:cNvPr>
          <p:cNvGraphicFramePr/>
          <p:nvPr>
            <p:extLst>
              <p:ext uri="{D42A27DB-BD31-4B8C-83A1-F6EECF244321}">
                <p14:modId xmlns:p14="http://schemas.microsoft.com/office/powerpoint/2010/main" val="2810222633"/>
              </p:ext>
            </p:extLst>
          </p:nvPr>
        </p:nvGraphicFramePr>
        <p:xfrm>
          <a:off x="3188051" y="1909467"/>
          <a:ext cx="5815899" cy="3877266"/>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59558963-A249-4EED-94EF-6C0741E91F31}"/>
              </a:ext>
              <a:ext uri="{C183D7F6-B498-43B3-948B-1728B52AA6E4}">
                <adec:decorative xmlns:adec="http://schemas.microsoft.com/office/drawing/2017/decorative" val="1"/>
              </a:ext>
            </a:extLst>
          </p:cNvPr>
          <p:cNvSpPr/>
          <p:nvPr/>
        </p:nvSpPr>
        <p:spPr>
          <a:xfrm>
            <a:off x="8902700" y="1490978"/>
            <a:ext cx="101600" cy="10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45C40C-A08D-4984-A61C-A64C2C04D4FD}"/>
              </a:ext>
              <a:ext uri="{C183D7F6-B498-43B3-948B-1728B52AA6E4}">
                <adec:decorative xmlns:adec="http://schemas.microsoft.com/office/drawing/2017/decorative" val="1"/>
              </a:ext>
            </a:extLst>
          </p:cNvPr>
          <p:cNvSpPr/>
          <p:nvPr/>
        </p:nvSpPr>
        <p:spPr>
          <a:xfrm>
            <a:off x="8902700" y="4784367"/>
            <a:ext cx="101600" cy="100236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47">
            <a:extLst>
              <a:ext uri="{FF2B5EF4-FFF2-40B4-BE49-F238E27FC236}">
                <a16:creationId xmlns:a16="http://schemas.microsoft.com/office/drawing/2014/main" id="{2D80A1D2-265F-448F-A52C-92EA682624B2}"/>
              </a:ext>
            </a:extLst>
          </p:cNvPr>
          <p:cNvSpPr txBox="1"/>
          <p:nvPr/>
        </p:nvSpPr>
        <p:spPr>
          <a:xfrm>
            <a:off x="9231878" y="1453552"/>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17" name="TextBox 47">
            <a:extLst>
              <a:ext uri="{FF2B5EF4-FFF2-40B4-BE49-F238E27FC236}">
                <a16:creationId xmlns:a16="http://schemas.microsoft.com/office/drawing/2014/main" id="{6DEA7C2E-5CA4-4158-A8D2-337962DDF790}"/>
              </a:ext>
            </a:extLst>
          </p:cNvPr>
          <p:cNvSpPr txBox="1"/>
          <p:nvPr/>
        </p:nvSpPr>
        <p:spPr>
          <a:xfrm>
            <a:off x="9231878" y="4746941"/>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18" name="Rectangle 17">
            <a:extLst>
              <a:ext uri="{FF2B5EF4-FFF2-40B4-BE49-F238E27FC236}">
                <a16:creationId xmlns:a16="http://schemas.microsoft.com/office/drawing/2014/main" id="{C34FFC4B-C0FD-40B7-84F6-1581A1DBE100}"/>
              </a:ext>
              <a:ext uri="{C183D7F6-B498-43B3-948B-1728B52AA6E4}">
                <adec:decorative xmlns:adec="http://schemas.microsoft.com/office/drawing/2017/decorative" val="1"/>
              </a:ext>
            </a:extLst>
          </p:cNvPr>
          <p:cNvSpPr/>
          <p:nvPr/>
        </p:nvSpPr>
        <p:spPr>
          <a:xfrm flipH="1">
            <a:off x="3430022" y="1490978"/>
            <a:ext cx="101600" cy="1002366"/>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9" name="Rectangle 18">
            <a:extLst>
              <a:ext uri="{FF2B5EF4-FFF2-40B4-BE49-F238E27FC236}">
                <a16:creationId xmlns:a16="http://schemas.microsoft.com/office/drawing/2014/main" id="{36DF1C4B-6BC2-4B51-8433-E3F48420959A}"/>
              </a:ext>
              <a:ext uri="{C183D7F6-B498-43B3-948B-1728B52AA6E4}">
                <adec:decorative xmlns:adec="http://schemas.microsoft.com/office/drawing/2017/decorative" val="1"/>
              </a:ext>
            </a:extLst>
          </p:cNvPr>
          <p:cNvSpPr/>
          <p:nvPr/>
        </p:nvSpPr>
        <p:spPr>
          <a:xfrm flipH="1">
            <a:off x="3430022" y="4784367"/>
            <a:ext cx="101600" cy="100236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0" name="TextBox 47">
            <a:extLst>
              <a:ext uri="{FF2B5EF4-FFF2-40B4-BE49-F238E27FC236}">
                <a16:creationId xmlns:a16="http://schemas.microsoft.com/office/drawing/2014/main" id="{37C247B4-175D-4D11-B853-D2AF3DE04EB3}"/>
              </a:ext>
            </a:extLst>
          </p:cNvPr>
          <p:cNvSpPr txBox="1"/>
          <p:nvPr/>
        </p:nvSpPr>
        <p:spPr>
          <a:xfrm flipH="1">
            <a:off x="509022" y="1453552"/>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21" name="TextBox 47">
            <a:extLst>
              <a:ext uri="{FF2B5EF4-FFF2-40B4-BE49-F238E27FC236}">
                <a16:creationId xmlns:a16="http://schemas.microsoft.com/office/drawing/2014/main" id="{A11FA36C-8B09-47A5-A9E8-B41DE0D47FEA}"/>
              </a:ext>
            </a:extLst>
          </p:cNvPr>
          <p:cNvSpPr txBox="1"/>
          <p:nvPr/>
        </p:nvSpPr>
        <p:spPr>
          <a:xfrm flipH="1">
            <a:off x="509022" y="4746941"/>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23" name="TextBox 47">
            <a:extLst>
              <a:ext uri="{FF2B5EF4-FFF2-40B4-BE49-F238E27FC236}">
                <a16:creationId xmlns:a16="http://schemas.microsoft.com/office/drawing/2014/main" id="{237F4DAA-F6F7-4DC2-B578-6D414BEF74B0}"/>
              </a:ext>
            </a:extLst>
          </p:cNvPr>
          <p:cNvSpPr txBox="1"/>
          <p:nvPr/>
        </p:nvSpPr>
        <p:spPr>
          <a:xfrm>
            <a:off x="6885744"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7F7F7F"/>
                </a:solidFill>
                <a:latin typeface="+mj-lt"/>
              </a:rPr>
              <a:t>45%</a:t>
            </a:r>
          </a:p>
        </p:txBody>
      </p:sp>
      <p:sp>
        <p:nvSpPr>
          <p:cNvPr id="24" name="TextBox 47">
            <a:extLst>
              <a:ext uri="{FF2B5EF4-FFF2-40B4-BE49-F238E27FC236}">
                <a16:creationId xmlns:a16="http://schemas.microsoft.com/office/drawing/2014/main" id="{EE9CFF36-DC03-46FB-B2EF-37A7DD0E30C4}"/>
              </a:ext>
            </a:extLst>
          </p:cNvPr>
          <p:cNvSpPr txBox="1"/>
          <p:nvPr/>
        </p:nvSpPr>
        <p:spPr>
          <a:xfrm>
            <a:off x="6885744"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A6A6A6"/>
                </a:solidFill>
                <a:latin typeface="+mj-lt"/>
              </a:rPr>
              <a:t>25%</a:t>
            </a:r>
          </a:p>
        </p:txBody>
      </p:sp>
      <p:sp>
        <p:nvSpPr>
          <p:cNvPr id="25" name="TextBox 47">
            <a:extLst>
              <a:ext uri="{FF2B5EF4-FFF2-40B4-BE49-F238E27FC236}">
                <a16:creationId xmlns:a16="http://schemas.microsoft.com/office/drawing/2014/main" id="{DC0A9957-E152-49C0-B103-E3AA9D206C7A}"/>
              </a:ext>
            </a:extLst>
          </p:cNvPr>
          <p:cNvSpPr txBox="1"/>
          <p:nvPr/>
        </p:nvSpPr>
        <p:spPr>
          <a:xfrm>
            <a:off x="3643062"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E295E"/>
                </a:solidFill>
                <a:latin typeface="+mj-lt"/>
              </a:rPr>
              <a:t>20%</a:t>
            </a:r>
          </a:p>
        </p:txBody>
      </p:sp>
      <p:sp>
        <p:nvSpPr>
          <p:cNvPr id="26" name="TextBox 47">
            <a:extLst>
              <a:ext uri="{FF2B5EF4-FFF2-40B4-BE49-F238E27FC236}">
                <a16:creationId xmlns:a16="http://schemas.microsoft.com/office/drawing/2014/main" id="{ECA5C0CC-DE7F-4793-B26A-CEF2C3D04658}"/>
              </a:ext>
            </a:extLst>
          </p:cNvPr>
          <p:cNvSpPr txBox="1"/>
          <p:nvPr/>
        </p:nvSpPr>
        <p:spPr>
          <a:xfrm>
            <a:off x="3643062"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404040"/>
                </a:solidFill>
                <a:latin typeface="+mj-lt"/>
              </a:rPr>
              <a:t>10%</a:t>
            </a:r>
          </a:p>
        </p:txBody>
      </p:sp>
    </p:spTree>
    <p:extLst>
      <p:ext uri="{BB962C8B-B14F-4D97-AF65-F5344CB8AC3E}">
        <p14:creationId xmlns:p14="http://schemas.microsoft.com/office/powerpoint/2010/main" val="100671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grpSp>
        <p:nvGrpSpPr>
          <p:cNvPr id="184" name="Group 183">
            <a:extLst>
              <a:ext uri="{FF2B5EF4-FFF2-40B4-BE49-F238E27FC236}">
                <a16:creationId xmlns:a16="http://schemas.microsoft.com/office/drawing/2014/main" id="{337509D2-0CBC-4371-A05E-AF36659B07F3}"/>
              </a:ext>
              <a:ext uri="{C183D7F6-B498-43B3-948B-1728B52AA6E4}">
                <adec:decorative xmlns:adec="http://schemas.microsoft.com/office/drawing/2017/decorative" val="1"/>
              </a:ext>
            </a:extLst>
          </p:cNvPr>
          <p:cNvGrpSpPr/>
          <p:nvPr/>
        </p:nvGrpSpPr>
        <p:grpSpPr>
          <a:xfrm>
            <a:off x="4386490" y="4060864"/>
            <a:ext cx="3419021" cy="2214588"/>
            <a:chOff x="304800" y="4060864"/>
            <a:chExt cx="3419021" cy="2214588"/>
          </a:xfrm>
          <a:effectLst>
            <a:outerShdw blurRad="50800" dist="38100" dir="2700000" algn="tl" rotWithShape="0">
              <a:prstClr val="black">
                <a:alpha val="20000"/>
              </a:prstClr>
            </a:outerShdw>
          </a:effectLst>
        </p:grpSpPr>
        <p:sp>
          <p:nvSpPr>
            <p:cNvPr id="185" name="Rectangle 184">
              <a:extLst>
                <a:ext uri="{FF2B5EF4-FFF2-40B4-BE49-F238E27FC236}">
                  <a16:creationId xmlns:a16="http://schemas.microsoft.com/office/drawing/2014/main" id="{AA28CFA6-1725-41B9-AFC0-2D9C4C887905}"/>
                </a:ext>
              </a:extLst>
            </p:cNvPr>
            <p:cNvSpPr/>
            <p:nvPr/>
          </p:nvSpPr>
          <p:spPr>
            <a:xfrm>
              <a:off x="304800" y="4060864"/>
              <a:ext cx="3419021" cy="221458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6" name="Rectangle 185">
              <a:extLst>
                <a:ext uri="{FF2B5EF4-FFF2-40B4-BE49-F238E27FC236}">
                  <a16:creationId xmlns:a16="http://schemas.microsoft.com/office/drawing/2014/main" id="{AE0232FB-F1E3-4951-A55C-3F3342DF6A13}"/>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Data Market</a:t>
              </a:r>
            </a:p>
          </p:txBody>
        </p:sp>
      </p:grpSp>
      <p:grpSp>
        <p:nvGrpSpPr>
          <p:cNvPr id="81" name="Group 80">
            <a:extLst>
              <a:ext uri="{FF2B5EF4-FFF2-40B4-BE49-F238E27FC236}">
                <a16:creationId xmlns:a16="http://schemas.microsoft.com/office/drawing/2014/main" id="{AB755EE4-AAED-40FD-A16A-259334EEE052}"/>
              </a:ext>
              <a:ext uri="{C183D7F6-B498-43B3-948B-1728B52AA6E4}">
                <adec:decorative xmlns:adec="http://schemas.microsoft.com/office/drawing/2017/decorative" val="1"/>
              </a:ext>
            </a:extLst>
          </p:cNvPr>
          <p:cNvGrpSpPr/>
          <p:nvPr/>
        </p:nvGrpSpPr>
        <p:grpSpPr>
          <a:xfrm>
            <a:off x="304800" y="4060864"/>
            <a:ext cx="3419021" cy="2214588"/>
            <a:chOff x="304800" y="4060864"/>
            <a:chExt cx="3419021" cy="2214588"/>
          </a:xfrm>
          <a:effectLst>
            <a:outerShdw blurRad="50800" dist="38100" dir="2700000" algn="tl" rotWithShape="0">
              <a:prstClr val="black">
                <a:alpha val="20000"/>
              </a:prstClr>
            </a:outerShdw>
          </a:effectLst>
        </p:grpSpPr>
        <p:sp>
          <p:nvSpPr>
            <p:cNvPr id="119" name="Rectangle 118">
              <a:extLst>
                <a:ext uri="{FF2B5EF4-FFF2-40B4-BE49-F238E27FC236}">
                  <a16:creationId xmlns:a16="http://schemas.microsoft.com/office/drawing/2014/main" id="{ECC89592-EA05-4F09-AE50-51BC0C185628}"/>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79" name="Rectangle 178">
              <a:extLst>
                <a:ext uri="{FF2B5EF4-FFF2-40B4-BE49-F238E27FC236}">
                  <a16:creationId xmlns:a16="http://schemas.microsoft.com/office/drawing/2014/main" id="{9CFFF09D-96F9-453A-AC93-BC01E504D3BB}"/>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Market Location</a:t>
              </a:r>
            </a:p>
          </p:txBody>
        </p:sp>
      </p:gr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5E529D36-DA44-4B35-931C-00DBA5384AB0}"/>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19</a:t>
            </a:fld>
            <a:endParaRPr lang="en-US" dirty="0"/>
          </a:p>
        </p:txBody>
      </p:sp>
      <p:grpSp>
        <p:nvGrpSpPr>
          <p:cNvPr id="43" name="Group 42">
            <a:extLst>
              <a:ext uri="{FF2B5EF4-FFF2-40B4-BE49-F238E27FC236}">
                <a16:creationId xmlns:a16="http://schemas.microsoft.com/office/drawing/2014/main" id="{91550221-8258-42F2-8C5D-7698C3085D53}"/>
              </a:ext>
              <a:ext uri="{C183D7F6-B498-43B3-948B-1728B52AA6E4}">
                <adec:decorative xmlns:adec="http://schemas.microsoft.com/office/drawing/2017/decorative" val="1"/>
              </a:ext>
            </a:extLst>
          </p:cNvPr>
          <p:cNvGrpSpPr/>
          <p:nvPr/>
        </p:nvGrpSpPr>
        <p:grpSpPr>
          <a:xfrm>
            <a:off x="304800" y="1577182"/>
            <a:ext cx="3419021" cy="2214588"/>
            <a:chOff x="304800" y="1577182"/>
            <a:chExt cx="3419021" cy="2214588"/>
          </a:xfrm>
          <a:effectLst>
            <a:outerShdw blurRad="50800" dist="38100" dir="5400000" algn="t" rotWithShape="0">
              <a:prstClr val="black">
                <a:alpha val="20000"/>
              </a:prstClr>
            </a:outerShdw>
          </a:effectLst>
        </p:grpSpPr>
        <p:sp>
          <p:nvSpPr>
            <p:cNvPr id="5" name="Rectangle 4">
              <a:extLst>
                <a:ext uri="{FF2B5EF4-FFF2-40B4-BE49-F238E27FC236}">
                  <a16:creationId xmlns:a16="http://schemas.microsoft.com/office/drawing/2014/main" id="{CDADA208-E23E-4B7A-8B30-503644571020}"/>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$ 1,373.68</a:t>
              </a:r>
            </a:p>
          </p:txBody>
        </p:sp>
        <p:sp>
          <p:nvSpPr>
            <p:cNvPr id="7" name="Rectangle 6">
              <a:extLst>
                <a:ext uri="{FF2B5EF4-FFF2-40B4-BE49-F238E27FC236}">
                  <a16:creationId xmlns:a16="http://schemas.microsoft.com/office/drawing/2014/main" id="{35AF9DE5-C8D3-43F1-8647-AA7713F1FCEF}"/>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Last Deposit: $1,566.34 </a:t>
              </a:r>
            </a:p>
          </p:txBody>
        </p:sp>
      </p:grpSp>
      <p:sp>
        <p:nvSpPr>
          <p:cNvPr id="6" name="Oval 5">
            <a:extLst>
              <a:ext uri="{FF2B5EF4-FFF2-40B4-BE49-F238E27FC236}">
                <a16:creationId xmlns:a16="http://schemas.microsoft.com/office/drawing/2014/main" id="{97C50A8E-3918-4827-975A-99A3EAB66BFA}"/>
              </a:ext>
              <a:ext uri="{C183D7F6-B498-43B3-948B-1728B52AA6E4}">
                <adec:decorative xmlns:adec="http://schemas.microsoft.com/office/drawing/2017/decorative" val="1"/>
              </a:ext>
            </a:extLst>
          </p:cNvPr>
          <p:cNvSpPr/>
          <p:nvPr/>
        </p:nvSpPr>
        <p:spPr>
          <a:xfrm>
            <a:off x="1685698"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val="1"/>
              </a:ext>
            </a:extLst>
          </p:cNvPr>
          <p:cNvGrpSpPr/>
          <p:nvPr/>
        </p:nvGrpSpPr>
        <p:grpSpPr>
          <a:xfrm>
            <a:off x="4386489" y="1577182"/>
            <a:ext cx="3419021" cy="2214588"/>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$ 1,237.55</a:t>
              </a: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Transactions: 134</a:t>
              </a: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168AE60-C71A-4B80-811C-CAC02ADD32C2}"/>
              </a:ext>
            </a:extLst>
          </p:cNvPr>
          <p:cNvSpPr/>
          <p:nvPr/>
        </p:nvSpPr>
        <p:spPr>
          <a:xfrm>
            <a:off x="4686300" y="2768999"/>
            <a:ext cx="2819400" cy="600164"/>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400" dirty="0">
                <a:solidFill>
                  <a:schemeClr val="bg1"/>
                </a:solidFill>
              </a:rPr>
              <a:t>35.41% from last week</a:t>
            </a:r>
          </a:p>
          <a:p>
            <a:pPr marL="174625" indent="-174625">
              <a:spcBef>
                <a:spcPts val="600"/>
              </a:spcBef>
              <a:buFont typeface="Segoe UI Light" panose="020B0502040204020203" pitchFamily="34" charset="0"/>
              <a:buChar char="›"/>
            </a:pPr>
            <a:r>
              <a:rPr lang="en-US" sz="1400" dirty="0">
                <a:solidFill>
                  <a:schemeClr val="bg1"/>
                </a:solidFill>
              </a:rPr>
              <a:t>29.47% from 6 months ago</a:t>
            </a:r>
          </a:p>
        </p:txBody>
      </p:sp>
      <p:sp>
        <p:nvSpPr>
          <p:cNvPr id="80" name="Rectangle 79">
            <a:extLst>
              <a:ext uri="{FF2B5EF4-FFF2-40B4-BE49-F238E27FC236}">
                <a16:creationId xmlns:a16="http://schemas.microsoft.com/office/drawing/2014/main" id="{FE2AD138-6B8C-40CA-A949-80EE0AE830BE}"/>
              </a:ext>
            </a:extLst>
          </p:cNvPr>
          <p:cNvSpPr/>
          <p:nvPr/>
        </p:nvSpPr>
        <p:spPr>
          <a:xfrm>
            <a:off x="1186197" y="2768999"/>
            <a:ext cx="1656224" cy="307777"/>
          </a:xfrm>
          <a:prstGeom prst="rect">
            <a:avLst/>
          </a:prstGeom>
        </p:spPr>
        <p:txBody>
          <a:bodyPr wrap="none">
            <a:spAutoFit/>
          </a:bodyPr>
          <a:lstStyle/>
          <a:p>
            <a:pPr algn="ctr">
              <a:spcBef>
                <a:spcPts val="600"/>
              </a:spcBef>
            </a:pPr>
            <a:r>
              <a:rPr lang="en-US" sz="1400" dirty="0">
                <a:solidFill>
                  <a:schemeClr val="bg1"/>
                </a:solidFill>
              </a:rPr>
              <a:t>Upcoming Deposits</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7" name="Rectangle 86">
            <a:extLst>
              <a:ext uri="{FF2B5EF4-FFF2-40B4-BE49-F238E27FC236}">
                <a16:creationId xmlns:a16="http://schemas.microsoft.com/office/drawing/2014/main" id="{BF061177-3A0B-4D94-95FF-46770B8B2E9B}"/>
              </a:ext>
            </a:extLst>
          </p:cNvPr>
          <p:cNvSpPr/>
          <p:nvPr/>
        </p:nvSpPr>
        <p:spPr>
          <a:xfrm>
            <a:off x="8467385" y="1577181"/>
            <a:ext cx="3419021" cy="962601"/>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t>Card (40%)</a:t>
            </a:r>
          </a:p>
        </p:txBody>
      </p:sp>
      <p:sp>
        <p:nvSpPr>
          <p:cNvPr id="88" name="Rectangle 87">
            <a:extLst>
              <a:ext uri="{FF2B5EF4-FFF2-40B4-BE49-F238E27FC236}">
                <a16:creationId xmlns:a16="http://schemas.microsoft.com/office/drawing/2014/main" id="{C441B089-8C78-493A-B640-E4942D9BE68E}"/>
              </a:ext>
            </a:extLst>
          </p:cNvPr>
          <p:cNvSpPr/>
          <p:nvPr/>
        </p:nvSpPr>
        <p:spPr>
          <a:xfrm>
            <a:off x="8467385" y="3372670"/>
            <a:ext cx="3419021" cy="419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Other (20%)</a:t>
            </a:r>
          </a:p>
        </p:txBody>
      </p:sp>
      <p:sp>
        <p:nvSpPr>
          <p:cNvPr id="95" name="Rectangle 94">
            <a:extLst>
              <a:ext uri="{FF2B5EF4-FFF2-40B4-BE49-F238E27FC236}">
                <a16:creationId xmlns:a16="http://schemas.microsoft.com/office/drawing/2014/main" id="{8D0359B6-238F-4B5E-B1A4-229F370E96D7}"/>
              </a:ext>
            </a:extLst>
          </p:cNvPr>
          <p:cNvSpPr/>
          <p:nvPr/>
        </p:nvSpPr>
        <p:spPr>
          <a:xfrm>
            <a:off x="8467385" y="2956227"/>
            <a:ext cx="3419021" cy="419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Gift Card (20%)</a:t>
            </a:r>
          </a:p>
        </p:txBody>
      </p:sp>
      <p:sp>
        <p:nvSpPr>
          <p:cNvPr id="96" name="Rectangle 95">
            <a:extLst>
              <a:ext uri="{FF2B5EF4-FFF2-40B4-BE49-F238E27FC236}">
                <a16:creationId xmlns:a16="http://schemas.microsoft.com/office/drawing/2014/main" id="{C14F284B-6377-4804-9C82-CA1083F54D5A}"/>
              </a:ext>
            </a:extLst>
          </p:cNvPr>
          <p:cNvSpPr/>
          <p:nvPr/>
        </p:nvSpPr>
        <p:spPr>
          <a:xfrm>
            <a:off x="8467385" y="2539783"/>
            <a:ext cx="3419021" cy="4191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Cash (20%)</a:t>
            </a:r>
          </a:p>
        </p:txBody>
      </p:sp>
      <p:sp>
        <p:nvSpPr>
          <p:cNvPr id="89" name="Oval 88">
            <a:extLst>
              <a:ext uri="{FF2B5EF4-FFF2-40B4-BE49-F238E27FC236}">
                <a16:creationId xmlns:a16="http://schemas.microsoft.com/office/drawing/2014/main" id="{1710653A-F5C8-47DE-8D3E-A0B5438ED781}"/>
              </a:ext>
              <a:ext uri="{C183D7F6-B498-43B3-948B-1728B52AA6E4}">
                <adec:decorative xmlns:adec="http://schemas.microsoft.com/office/drawing/2017/decorative" val="1"/>
              </a:ext>
            </a:extLst>
          </p:cNvPr>
          <p:cNvSpPr/>
          <p:nvPr/>
        </p:nvSpPr>
        <p:spPr>
          <a:xfrm>
            <a:off x="9848283"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grpSp>
        <p:nvGrpSpPr>
          <p:cNvPr id="101" name="Group 100" descr="This is an icon of a credit card. ">
            <a:extLst>
              <a:ext uri="{FF2B5EF4-FFF2-40B4-BE49-F238E27FC236}">
                <a16:creationId xmlns:a16="http://schemas.microsoft.com/office/drawing/2014/main" id="{3F8007BE-3B68-4A53-AEE4-024A0881F8D7}"/>
              </a:ext>
            </a:extLst>
          </p:cNvPr>
          <p:cNvGrpSpPr/>
          <p:nvPr/>
        </p:nvGrpSpPr>
        <p:grpSpPr>
          <a:xfrm>
            <a:off x="10033226" y="1470845"/>
            <a:ext cx="287338" cy="200025"/>
            <a:chOff x="877888" y="1966913"/>
            <a:chExt cx="287338" cy="200025"/>
          </a:xfrm>
          <a:solidFill>
            <a:schemeClr val="bg1"/>
          </a:solidFill>
        </p:grpSpPr>
        <p:sp>
          <p:nvSpPr>
            <p:cNvPr id="102" name="Freeform 433">
              <a:extLst>
                <a:ext uri="{FF2B5EF4-FFF2-40B4-BE49-F238E27FC236}">
                  <a16:creationId xmlns:a16="http://schemas.microsoft.com/office/drawing/2014/main" id="{D0CE91C6-2C66-47F1-A984-605FA356B2E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34">
              <a:extLst>
                <a:ext uri="{FF2B5EF4-FFF2-40B4-BE49-F238E27FC236}">
                  <a16:creationId xmlns:a16="http://schemas.microsoft.com/office/drawing/2014/main" id="{30899386-DA20-45F7-9F80-B28EF46BC13F}"/>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35">
              <a:extLst>
                <a:ext uri="{FF2B5EF4-FFF2-40B4-BE49-F238E27FC236}">
                  <a16:creationId xmlns:a16="http://schemas.microsoft.com/office/drawing/2014/main" id="{834CEF6D-25BC-4467-90F0-FCB8E616CC0C}"/>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36">
              <a:extLst>
                <a:ext uri="{FF2B5EF4-FFF2-40B4-BE49-F238E27FC236}">
                  <a16:creationId xmlns:a16="http://schemas.microsoft.com/office/drawing/2014/main" id="{5A07BE7D-17A5-48AF-BBAE-2F8EDCE81936}"/>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37">
              <a:extLst>
                <a:ext uri="{FF2B5EF4-FFF2-40B4-BE49-F238E27FC236}">
                  <a16:creationId xmlns:a16="http://schemas.microsoft.com/office/drawing/2014/main" id="{ABCE1F96-72C3-41F5-9324-133CEA8B5287}"/>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38">
              <a:extLst>
                <a:ext uri="{FF2B5EF4-FFF2-40B4-BE49-F238E27FC236}">
                  <a16:creationId xmlns:a16="http://schemas.microsoft.com/office/drawing/2014/main" id="{F30470D5-34E0-4759-9B13-ECD38D2073EB}"/>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39">
              <a:extLst>
                <a:ext uri="{FF2B5EF4-FFF2-40B4-BE49-F238E27FC236}">
                  <a16:creationId xmlns:a16="http://schemas.microsoft.com/office/drawing/2014/main" id="{25219C16-596F-4188-8E6E-1C56615455E7}"/>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440">
              <a:extLst>
                <a:ext uri="{FF2B5EF4-FFF2-40B4-BE49-F238E27FC236}">
                  <a16:creationId xmlns:a16="http://schemas.microsoft.com/office/drawing/2014/main" id="{DC624ED0-73A8-494E-A006-0DBAE587923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41">
              <a:extLst>
                <a:ext uri="{FF2B5EF4-FFF2-40B4-BE49-F238E27FC236}">
                  <a16:creationId xmlns:a16="http://schemas.microsoft.com/office/drawing/2014/main" id="{669F6E53-A695-4E1F-AB85-A34FE43DBF03}"/>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2">
              <a:extLst>
                <a:ext uri="{FF2B5EF4-FFF2-40B4-BE49-F238E27FC236}">
                  <a16:creationId xmlns:a16="http://schemas.microsoft.com/office/drawing/2014/main" id="{C17D0782-16A5-4FE1-8F4B-BD0C1111CCA4}"/>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43">
              <a:extLst>
                <a:ext uri="{FF2B5EF4-FFF2-40B4-BE49-F238E27FC236}">
                  <a16:creationId xmlns:a16="http://schemas.microsoft.com/office/drawing/2014/main" id="{272E8601-9310-490D-94F6-63CEEB8F7A15}"/>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44">
              <a:extLst>
                <a:ext uri="{FF2B5EF4-FFF2-40B4-BE49-F238E27FC236}">
                  <a16:creationId xmlns:a16="http://schemas.microsoft.com/office/drawing/2014/main" id="{FE61DE21-6C27-46D8-842D-BDD3C8EF711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45">
              <a:extLst>
                <a:ext uri="{FF2B5EF4-FFF2-40B4-BE49-F238E27FC236}">
                  <a16:creationId xmlns:a16="http://schemas.microsoft.com/office/drawing/2014/main" id="{6CCE631C-12A5-4752-8E65-BA8787F570F8}"/>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446">
              <a:extLst>
                <a:ext uri="{FF2B5EF4-FFF2-40B4-BE49-F238E27FC236}">
                  <a16:creationId xmlns:a16="http://schemas.microsoft.com/office/drawing/2014/main" id="{3CB2E858-A7D8-4E87-AE5E-5399DC5D8B7A}"/>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447">
              <a:extLst>
                <a:ext uri="{FF2B5EF4-FFF2-40B4-BE49-F238E27FC236}">
                  <a16:creationId xmlns:a16="http://schemas.microsoft.com/office/drawing/2014/main" id="{B78B1C91-9EA0-420D-AB04-82322F7DF815}"/>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448">
              <a:extLst>
                <a:ext uri="{FF2B5EF4-FFF2-40B4-BE49-F238E27FC236}">
                  <a16:creationId xmlns:a16="http://schemas.microsoft.com/office/drawing/2014/main" id="{9BBF9638-FA96-4436-AE58-8EBA61CBA46E}"/>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449">
              <a:extLst>
                <a:ext uri="{FF2B5EF4-FFF2-40B4-BE49-F238E27FC236}">
                  <a16:creationId xmlns:a16="http://schemas.microsoft.com/office/drawing/2014/main" id="{919C5518-E69B-42C0-AFDE-170FE83E28DB}"/>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25" descr="This is a map.">
            <a:extLst>
              <a:ext uri="{FF2B5EF4-FFF2-40B4-BE49-F238E27FC236}">
                <a16:creationId xmlns:a16="http://schemas.microsoft.com/office/drawing/2014/main" id="{E7C433E1-2468-4CB5-BB9B-DC81C26CDDD2}"/>
              </a:ext>
            </a:extLst>
          </p:cNvPr>
          <p:cNvGrpSpPr>
            <a:grpSpLocks/>
          </p:cNvGrpSpPr>
          <p:nvPr/>
        </p:nvGrpSpPr>
        <p:grpSpPr bwMode="auto">
          <a:xfrm>
            <a:off x="611417" y="4640855"/>
            <a:ext cx="2805786" cy="1464670"/>
            <a:chOff x="61887" y="752420"/>
            <a:chExt cx="8725336" cy="5044568"/>
          </a:xfrm>
          <a:solidFill>
            <a:srgbClr val="7F7F7F"/>
          </a:solidFill>
        </p:grpSpPr>
        <p:sp>
          <p:nvSpPr>
            <p:cNvPr id="121" name="Freeform 5962">
              <a:extLst>
                <a:ext uri="{FF2B5EF4-FFF2-40B4-BE49-F238E27FC236}">
                  <a16:creationId xmlns:a16="http://schemas.microsoft.com/office/drawing/2014/main" id="{33931C5B-EF27-4D07-A2CC-B6D8CF9FC773}"/>
                </a:ext>
              </a:extLst>
            </p:cNvPr>
            <p:cNvSpPr>
              <a:spLocks noEditPoints="1"/>
            </p:cNvSpPr>
            <p:nvPr/>
          </p:nvSpPr>
          <p:spPr bwMode="auto">
            <a:xfrm>
              <a:off x="2279735" y="3535028"/>
              <a:ext cx="1189097" cy="2261960"/>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b="1" dirty="0"/>
            </a:p>
          </p:txBody>
        </p:sp>
        <p:sp>
          <p:nvSpPr>
            <p:cNvPr id="122" name="Freeform 6151">
              <a:extLst>
                <a:ext uri="{FF2B5EF4-FFF2-40B4-BE49-F238E27FC236}">
                  <a16:creationId xmlns:a16="http://schemas.microsoft.com/office/drawing/2014/main" id="{C68411AA-72D5-46AD-B491-903F5E680B0D}"/>
                </a:ext>
              </a:extLst>
            </p:cNvPr>
            <p:cNvSpPr>
              <a:spLocks noEditPoints="1"/>
            </p:cNvSpPr>
            <p:nvPr/>
          </p:nvSpPr>
          <p:spPr bwMode="auto">
            <a:xfrm>
              <a:off x="6834500" y="3952497"/>
              <a:ext cx="1708234" cy="1525434"/>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b="1" dirty="0"/>
            </a:p>
          </p:txBody>
        </p:sp>
        <p:sp>
          <p:nvSpPr>
            <p:cNvPr id="123" name="Freeform 6153">
              <a:extLst>
                <a:ext uri="{FF2B5EF4-FFF2-40B4-BE49-F238E27FC236}">
                  <a16:creationId xmlns:a16="http://schemas.microsoft.com/office/drawing/2014/main" id="{25E7CF2E-8766-4345-94BE-E6EA2DBA8202}"/>
                </a:ext>
              </a:extLst>
            </p:cNvPr>
            <p:cNvSpPr>
              <a:spLocks noEditPoints="1"/>
            </p:cNvSpPr>
            <p:nvPr/>
          </p:nvSpPr>
          <p:spPr bwMode="auto">
            <a:xfrm>
              <a:off x="3491075" y="2755632"/>
              <a:ext cx="1762208" cy="2303241"/>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b="1" dirty="0"/>
            </a:p>
          </p:txBody>
        </p:sp>
        <p:sp>
          <p:nvSpPr>
            <p:cNvPr id="124" name="Freeform 6155">
              <a:extLst>
                <a:ext uri="{FF2B5EF4-FFF2-40B4-BE49-F238E27FC236}">
                  <a16:creationId xmlns:a16="http://schemas.microsoft.com/office/drawing/2014/main" id="{2FDFA26B-F356-47E4-9EED-7C45C0427271}"/>
                </a:ext>
              </a:extLst>
            </p:cNvPr>
            <p:cNvSpPr>
              <a:spLocks noEditPoints="1"/>
            </p:cNvSpPr>
            <p:nvPr/>
          </p:nvSpPr>
          <p:spPr bwMode="auto">
            <a:xfrm>
              <a:off x="3668868" y="954013"/>
              <a:ext cx="1798726" cy="2608001"/>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b="1" dirty="0"/>
            </a:p>
          </p:txBody>
        </p:sp>
        <p:sp>
          <p:nvSpPr>
            <p:cNvPr id="125" name="Freeform 6156">
              <a:extLst>
                <a:ext uri="{FF2B5EF4-FFF2-40B4-BE49-F238E27FC236}">
                  <a16:creationId xmlns:a16="http://schemas.microsoft.com/office/drawing/2014/main" id="{C72AD500-93A3-4AF1-98A7-E15237B01C76}"/>
                </a:ext>
              </a:extLst>
            </p:cNvPr>
            <p:cNvSpPr>
              <a:spLocks noEditPoints="1"/>
            </p:cNvSpPr>
            <p:nvPr/>
          </p:nvSpPr>
          <p:spPr bwMode="auto">
            <a:xfrm>
              <a:off x="5067524" y="879407"/>
              <a:ext cx="3719699" cy="3473100"/>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CE295E"/>
            </a:solidFill>
            <a:ln w="6350">
              <a:noFill/>
              <a:round/>
              <a:headEnd/>
              <a:tailEnd/>
            </a:ln>
          </p:spPr>
          <p:txBody>
            <a:bodyPr/>
            <a:lstStyle/>
            <a:p>
              <a:endParaRPr lang="en-US" b="1" dirty="0"/>
            </a:p>
          </p:txBody>
        </p:sp>
        <p:sp>
          <p:nvSpPr>
            <p:cNvPr id="126" name="Freeform 6004">
              <a:extLst>
                <a:ext uri="{FF2B5EF4-FFF2-40B4-BE49-F238E27FC236}">
                  <a16:creationId xmlns:a16="http://schemas.microsoft.com/office/drawing/2014/main" id="{697EC272-2D49-4013-B34A-B359F6731106}"/>
                </a:ext>
              </a:extLst>
            </p:cNvPr>
            <p:cNvSpPr>
              <a:spLocks/>
            </p:cNvSpPr>
            <p:nvPr/>
          </p:nvSpPr>
          <p:spPr bwMode="auto">
            <a:xfrm>
              <a:off x="3537764" y="3604257"/>
              <a:ext cx="5081" cy="6348"/>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en-US" b="1" dirty="0"/>
            </a:p>
          </p:txBody>
        </p:sp>
        <p:grpSp>
          <p:nvGrpSpPr>
            <p:cNvPr id="127" name="Gruppe 224">
              <a:extLst>
                <a:ext uri="{FF2B5EF4-FFF2-40B4-BE49-F238E27FC236}">
                  <a16:creationId xmlns:a16="http://schemas.microsoft.com/office/drawing/2014/main" id="{39E5F600-6942-4BA6-8AA7-531D4A04554F}"/>
                </a:ext>
              </a:extLst>
            </p:cNvPr>
            <p:cNvGrpSpPr/>
            <p:nvPr/>
          </p:nvGrpSpPr>
          <p:grpSpPr bwMode="auto">
            <a:xfrm>
              <a:off x="61887" y="752420"/>
              <a:ext cx="3986398" cy="2950877"/>
              <a:chOff x="93979" y="699453"/>
              <a:chExt cx="3986530" cy="2951480"/>
            </a:xfrm>
            <a:grpFill/>
          </p:grpSpPr>
          <p:sp>
            <p:nvSpPr>
              <p:cNvPr id="135" name="Freeform 6016">
                <a:extLst>
                  <a:ext uri="{FF2B5EF4-FFF2-40B4-BE49-F238E27FC236}">
                    <a16:creationId xmlns:a16="http://schemas.microsoft.com/office/drawing/2014/main" id="{69DFCF33-EBD2-4790-ADEE-889828CACB03}"/>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en-US" b="1" dirty="0"/>
              </a:p>
            </p:txBody>
          </p:sp>
          <p:sp>
            <p:nvSpPr>
              <p:cNvPr id="136" name="Freeform 6017">
                <a:extLst>
                  <a:ext uri="{FF2B5EF4-FFF2-40B4-BE49-F238E27FC236}">
                    <a16:creationId xmlns:a16="http://schemas.microsoft.com/office/drawing/2014/main" id="{480BA2B9-56BA-4BE6-A589-897B4B80895D}"/>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en-US" b="1" dirty="0"/>
              </a:p>
            </p:txBody>
          </p:sp>
          <p:sp>
            <p:nvSpPr>
              <p:cNvPr id="137" name="Freeform 6018">
                <a:extLst>
                  <a:ext uri="{FF2B5EF4-FFF2-40B4-BE49-F238E27FC236}">
                    <a16:creationId xmlns:a16="http://schemas.microsoft.com/office/drawing/2014/main" id="{2A2BF83A-E0C4-44B3-ADE8-AE756AE4ABD9}"/>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en-US" b="1" dirty="0"/>
              </a:p>
            </p:txBody>
          </p:sp>
          <p:sp>
            <p:nvSpPr>
              <p:cNvPr id="138" name="Freeform 6019">
                <a:extLst>
                  <a:ext uri="{FF2B5EF4-FFF2-40B4-BE49-F238E27FC236}">
                    <a16:creationId xmlns:a16="http://schemas.microsoft.com/office/drawing/2014/main" id="{8DFF94D9-EB46-4082-9B0C-C4D0908FA9D4}"/>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en-US" b="1" dirty="0"/>
              </a:p>
            </p:txBody>
          </p:sp>
          <p:sp>
            <p:nvSpPr>
              <p:cNvPr id="139" name="Freeform 6020">
                <a:extLst>
                  <a:ext uri="{FF2B5EF4-FFF2-40B4-BE49-F238E27FC236}">
                    <a16:creationId xmlns:a16="http://schemas.microsoft.com/office/drawing/2014/main" id="{0A8AC365-1C72-4660-B2E9-E82287379224}"/>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en-US" b="1" dirty="0"/>
              </a:p>
            </p:txBody>
          </p:sp>
          <p:sp>
            <p:nvSpPr>
              <p:cNvPr id="140" name="Freeform 6021">
                <a:extLst>
                  <a:ext uri="{FF2B5EF4-FFF2-40B4-BE49-F238E27FC236}">
                    <a16:creationId xmlns:a16="http://schemas.microsoft.com/office/drawing/2014/main" id="{B2D0FFA9-608A-4F53-8334-DE631B2980C1}"/>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en-US" b="1" dirty="0"/>
              </a:p>
            </p:txBody>
          </p:sp>
          <p:sp>
            <p:nvSpPr>
              <p:cNvPr id="141" name="Freeform 6022">
                <a:extLst>
                  <a:ext uri="{FF2B5EF4-FFF2-40B4-BE49-F238E27FC236}">
                    <a16:creationId xmlns:a16="http://schemas.microsoft.com/office/drawing/2014/main" id="{041C9B3A-7F3F-47F3-9AFB-C122B8451D62}"/>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en-US" b="1" dirty="0"/>
              </a:p>
            </p:txBody>
          </p:sp>
          <p:sp>
            <p:nvSpPr>
              <p:cNvPr id="142" name="Freeform 6023">
                <a:extLst>
                  <a:ext uri="{FF2B5EF4-FFF2-40B4-BE49-F238E27FC236}">
                    <a16:creationId xmlns:a16="http://schemas.microsoft.com/office/drawing/2014/main" id="{892A0A10-1099-4E82-A0A2-0BF271627CE3}"/>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en-US" b="1" dirty="0"/>
              </a:p>
            </p:txBody>
          </p:sp>
          <p:sp>
            <p:nvSpPr>
              <p:cNvPr id="143" name="Freeform 6024">
                <a:extLst>
                  <a:ext uri="{FF2B5EF4-FFF2-40B4-BE49-F238E27FC236}">
                    <a16:creationId xmlns:a16="http://schemas.microsoft.com/office/drawing/2014/main" id="{1541E4FD-5556-4FAE-89FB-082F9022482D}"/>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en-US" b="1" dirty="0"/>
              </a:p>
            </p:txBody>
          </p:sp>
          <p:sp>
            <p:nvSpPr>
              <p:cNvPr id="144" name="Freeform 6025">
                <a:extLst>
                  <a:ext uri="{FF2B5EF4-FFF2-40B4-BE49-F238E27FC236}">
                    <a16:creationId xmlns:a16="http://schemas.microsoft.com/office/drawing/2014/main" id="{A3A9F262-8DA6-4E9C-95CE-4CFEC6CB746F}"/>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en-US" b="1" dirty="0"/>
              </a:p>
            </p:txBody>
          </p:sp>
          <p:sp>
            <p:nvSpPr>
              <p:cNvPr id="145" name="Freeform 6026">
                <a:extLst>
                  <a:ext uri="{FF2B5EF4-FFF2-40B4-BE49-F238E27FC236}">
                    <a16:creationId xmlns:a16="http://schemas.microsoft.com/office/drawing/2014/main" id="{9EFB115D-9B89-41BF-91A8-CAF0D6E0880D}"/>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en-US" b="1" dirty="0"/>
              </a:p>
            </p:txBody>
          </p:sp>
          <p:sp>
            <p:nvSpPr>
              <p:cNvPr id="146" name="Freeform 6027">
                <a:extLst>
                  <a:ext uri="{FF2B5EF4-FFF2-40B4-BE49-F238E27FC236}">
                    <a16:creationId xmlns:a16="http://schemas.microsoft.com/office/drawing/2014/main" id="{BB1D1A63-C214-414F-9B28-392123B90E33}"/>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en-US" b="1" dirty="0"/>
              </a:p>
            </p:txBody>
          </p:sp>
          <p:sp>
            <p:nvSpPr>
              <p:cNvPr id="147" name="Freeform 6033">
                <a:extLst>
                  <a:ext uri="{FF2B5EF4-FFF2-40B4-BE49-F238E27FC236}">
                    <a16:creationId xmlns:a16="http://schemas.microsoft.com/office/drawing/2014/main" id="{C1130B87-32CC-4AB9-B7A2-4FC285410AC1}"/>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en-US" b="1" dirty="0"/>
              </a:p>
            </p:txBody>
          </p:sp>
          <p:sp>
            <p:nvSpPr>
              <p:cNvPr id="148" name="Freeform 6037">
                <a:extLst>
                  <a:ext uri="{FF2B5EF4-FFF2-40B4-BE49-F238E27FC236}">
                    <a16:creationId xmlns:a16="http://schemas.microsoft.com/office/drawing/2014/main" id="{0487870B-36BF-4A48-B924-625A1D8CDADA}"/>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en-US" b="1" dirty="0"/>
              </a:p>
            </p:txBody>
          </p:sp>
          <p:sp>
            <p:nvSpPr>
              <p:cNvPr id="149" name="Freeform 6054">
                <a:extLst>
                  <a:ext uri="{FF2B5EF4-FFF2-40B4-BE49-F238E27FC236}">
                    <a16:creationId xmlns:a16="http://schemas.microsoft.com/office/drawing/2014/main" id="{6F580247-2D5C-4904-8B87-5E2D565A355C}"/>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en-US" b="1" dirty="0"/>
              </a:p>
            </p:txBody>
          </p:sp>
          <p:sp>
            <p:nvSpPr>
              <p:cNvPr id="150" name="Freeform 6074">
                <a:extLst>
                  <a:ext uri="{FF2B5EF4-FFF2-40B4-BE49-F238E27FC236}">
                    <a16:creationId xmlns:a16="http://schemas.microsoft.com/office/drawing/2014/main" id="{F94F4020-0DD9-4AAF-BD0D-A62D324C48BB}"/>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en-US" b="1" dirty="0"/>
              </a:p>
            </p:txBody>
          </p:sp>
          <p:sp>
            <p:nvSpPr>
              <p:cNvPr id="151" name="Freeform 6084">
                <a:extLst>
                  <a:ext uri="{FF2B5EF4-FFF2-40B4-BE49-F238E27FC236}">
                    <a16:creationId xmlns:a16="http://schemas.microsoft.com/office/drawing/2014/main" id="{EBFEE333-D800-4608-9F5A-EB9D4891D701}"/>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en-US" b="1" dirty="0"/>
              </a:p>
            </p:txBody>
          </p:sp>
          <p:sp>
            <p:nvSpPr>
              <p:cNvPr id="152" name="Freeform 6086">
                <a:extLst>
                  <a:ext uri="{FF2B5EF4-FFF2-40B4-BE49-F238E27FC236}">
                    <a16:creationId xmlns:a16="http://schemas.microsoft.com/office/drawing/2014/main" id="{31FA47B4-D734-43F2-B515-24EC7B1629A5}"/>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solidFill>
                <a:srgbClr val="CE295E"/>
              </a:solidFill>
              <a:ln w="6350">
                <a:noFill/>
                <a:round/>
                <a:headEnd/>
                <a:tailEnd/>
              </a:ln>
            </p:spPr>
            <p:txBody>
              <a:bodyPr/>
              <a:lstStyle/>
              <a:p>
                <a:endParaRPr lang="en-US" b="1" dirty="0"/>
              </a:p>
            </p:txBody>
          </p:sp>
          <p:sp>
            <p:nvSpPr>
              <p:cNvPr id="153" name="Freeform 6087">
                <a:extLst>
                  <a:ext uri="{FF2B5EF4-FFF2-40B4-BE49-F238E27FC236}">
                    <a16:creationId xmlns:a16="http://schemas.microsoft.com/office/drawing/2014/main" id="{8A472967-6EEC-4AFD-9131-1A3F16874843}"/>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en-US" b="1" dirty="0"/>
              </a:p>
            </p:txBody>
          </p:sp>
          <p:sp>
            <p:nvSpPr>
              <p:cNvPr id="154" name="Freeform 6088">
                <a:extLst>
                  <a:ext uri="{FF2B5EF4-FFF2-40B4-BE49-F238E27FC236}">
                    <a16:creationId xmlns:a16="http://schemas.microsoft.com/office/drawing/2014/main" id="{2ABE98AD-A4F7-435A-B946-E75DA0DD9F8D}"/>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en-US" b="1" dirty="0"/>
              </a:p>
            </p:txBody>
          </p:sp>
          <p:sp>
            <p:nvSpPr>
              <p:cNvPr id="155" name="Freeform 6089">
                <a:extLst>
                  <a:ext uri="{FF2B5EF4-FFF2-40B4-BE49-F238E27FC236}">
                    <a16:creationId xmlns:a16="http://schemas.microsoft.com/office/drawing/2014/main" id="{68D3137A-8FD1-4842-9A5F-FAA211E1FB1E}"/>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en-US" b="1" dirty="0"/>
              </a:p>
            </p:txBody>
          </p:sp>
          <p:sp>
            <p:nvSpPr>
              <p:cNvPr id="156" name="Freeform 6091">
                <a:extLst>
                  <a:ext uri="{FF2B5EF4-FFF2-40B4-BE49-F238E27FC236}">
                    <a16:creationId xmlns:a16="http://schemas.microsoft.com/office/drawing/2014/main" id="{2AA5CCE5-3825-441D-856F-C16D42FFBB50}"/>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en-US" b="1" dirty="0"/>
              </a:p>
            </p:txBody>
          </p:sp>
          <p:sp>
            <p:nvSpPr>
              <p:cNvPr id="157" name="Freeform 6092">
                <a:extLst>
                  <a:ext uri="{FF2B5EF4-FFF2-40B4-BE49-F238E27FC236}">
                    <a16:creationId xmlns:a16="http://schemas.microsoft.com/office/drawing/2014/main" id="{AAC40914-CA7F-4EAE-8D56-FC388544BC5C}"/>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en-US" b="1" dirty="0"/>
              </a:p>
            </p:txBody>
          </p:sp>
          <p:sp>
            <p:nvSpPr>
              <p:cNvPr id="158" name="Freeform 6094">
                <a:extLst>
                  <a:ext uri="{FF2B5EF4-FFF2-40B4-BE49-F238E27FC236}">
                    <a16:creationId xmlns:a16="http://schemas.microsoft.com/office/drawing/2014/main" id="{4EC61762-B853-4DFE-9614-6044FB8FFC3D}"/>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en-US" b="1" dirty="0"/>
              </a:p>
            </p:txBody>
          </p:sp>
          <p:sp>
            <p:nvSpPr>
              <p:cNvPr id="159" name="Freeform 6098">
                <a:extLst>
                  <a:ext uri="{FF2B5EF4-FFF2-40B4-BE49-F238E27FC236}">
                    <a16:creationId xmlns:a16="http://schemas.microsoft.com/office/drawing/2014/main" id="{BD6B17A0-6852-4140-8339-7BED5380C9A9}"/>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en-US" b="1" dirty="0"/>
              </a:p>
            </p:txBody>
          </p:sp>
          <p:sp>
            <p:nvSpPr>
              <p:cNvPr id="160" name="Freeform 6099">
                <a:extLst>
                  <a:ext uri="{FF2B5EF4-FFF2-40B4-BE49-F238E27FC236}">
                    <a16:creationId xmlns:a16="http://schemas.microsoft.com/office/drawing/2014/main" id="{2394ED83-74EB-4184-B07E-E7DCDD251C94}"/>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en-US" b="1" dirty="0"/>
              </a:p>
            </p:txBody>
          </p:sp>
          <p:sp>
            <p:nvSpPr>
              <p:cNvPr id="161" name="Freeform 6100">
                <a:extLst>
                  <a:ext uri="{FF2B5EF4-FFF2-40B4-BE49-F238E27FC236}">
                    <a16:creationId xmlns:a16="http://schemas.microsoft.com/office/drawing/2014/main" id="{2BA6CF96-2641-432A-8A0D-AB6AF1D9DA58}"/>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en-US" b="1" dirty="0"/>
              </a:p>
            </p:txBody>
          </p:sp>
          <p:sp>
            <p:nvSpPr>
              <p:cNvPr id="162" name="Freeform 6101">
                <a:extLst>
                  <a:ext uri="{FF2B5EF4-FFF2-40B4-BE49-F238E27FC236}">
                    <a16:creationId xmlns:a16="http://schemas.microsoft.com/office/drawing/2014/main" id="{58392AEF-BD72-447F-ADF6-3286F37FBB85}"/>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en-US" b="1" dirty="0"/>
              </a:p>
            </p:txBody>
          </p:sp>
          <p:sp>
            <p:nvSpPr>
              <p:cNvPr id="163" name="Freeform 6102">
                <a:extLst>
                  <a:ext uri="{FF2B5EF4-FFF2-40B4-BE49-F238E27FC236}">
                    <a16:creationId xmlns:a16="http://schemas.microsoft.com/office/drawing/2014/main" id="{4D94BCDC-F190-4D8E-92A5-AAF1BB8A939E}"/>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en-US" b="1" dirty="0"/>
              </a:p>
            </p:txBody>
          </p:sp>
          <p:sp>
            <p:nvSpPr>
              <p:cNvPr id="164" name="Freeform 6103">
                <a:extLst>
                  <a:ext uri="{FF2B5EF4-FFF2-40B4-BE49-F238E27FC236}">
                    <a16:creationId xmlns:a16="http://schemas.microsoft.com/office/drawing/2014/main" id="{08EF827A-EF16-4A46-B20C-3D6E9410602E}"/>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en-US" b="1" dirty="0"/>
              </a:p>
            </p:txBody>
          </p:sp>
          <p:sp>
            <p:nvSpPr>
              <p:cNvPr id="165" name="Freeform 6104">
                <a:extLst>
                  <a:ext uri="{FF2B5EF4-FFF2-40B4-BE49-F238E27FC236}">
                    <a16:creationId xmlns:a16="http://schemas.microsoft.com/office/drawing/2014/main" id="{882845AC-636F-4550-AA3B-1FED6B54970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en-US" b="1" dirty="0"/>
              </a:p>
            </p:txBody>
          </p:sp>
          <p:sp>
            <p:nvSpPr>
              <p:cNvPr id="166" name="Freeform 6105">
                <a:extLst>
                  <a:ext uri="{FF2B5EF4-FFF2-40B4-BE49-F238E27FC236}">
                    <a16:creationId xmlns:a16="http://schemas.microsoft.com/office/drawing/2014/main" id="{99DFDB14-0308-471C-93C6-DA79A0167B27}"/>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en-US" b="1" dirty="0"/>
              </a:p>
            </p:txBody>
          </p:sp>
          <p:sp>
            <p:nvSpPr>
              <p:cNvPr id="167" name="Freeform 6106">
                <a:extLst>
                  <a:ext uri="{FF2B5EF4-FFF2-40B4-BE49-F238E27FC236}">
                    <a16:creationId xmlns:a16="http://schemas.microsoft.com/office/drawing/2014/main" id="{0445270A-BA84-48FF-90B1-1AB3DFAC957B}"/>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en-US" b="1" dirty="0"/>
              </a:p>
            </p:txBody>
          </p:sp>
          <p:sp>
            <p:nvSpPr>
              <p:cNvPr id="168" name="Freeform 6107">
                <a:extLst>
                  <a:ext uri="{FF2B5EF4-FFF2-40B4-BE49-F238E27FC236}">
                    <a16:creationId xmlns:a16="http://schemas.microsoft.com/office/drawing/2014/main" id="{E1C13B64-1C9B-4BD0-8269-FC7C0FA8BC29}"/>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en-US" b="1" dirty="0"/>
              </a:p>
            </p:txBody>
          </p:sp>
          <p:sp>
            <p:nvSpPr>
              <p:cNvPr id="169" name="Freeform 6108">
                <a:extLst>
                  <a:ext uri="{FF2B5EF4-FFF2-40B4-BE49-F238E27FC236}">
                    <a16:creationId xmlns:a16="http://schemas.microsoft.com/office/drawing/2014/main" id="{AE34FBDD-7042-44AC-90B3-EC37B5E7613D}"/>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en-US" b="1" dirty="0"/>
              </a:p>
            </p:txBody>
          </p:sp>
          <p:sp>
            <p:nvSpPr>
              <p:cNvPr id="170" name="Freeform 6109">
                <a:extLst>
                  <a:ext uri="{FF2B5EF4-FFF2-40B4-BE49-F238E27FC236}">
                    <a16:creationId xmlns:a16="http://schemas.microsoft.com/office/drawing/2014/main" id="{AFECA511-DE09-4AA9-A967-99AA19EE6F2F}"/>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en-US" b="1" dirty="0"/>
              </a:p>
            </p:txBody>
          </p:sp>
          <p:sp>
            <p:nvSpPr>
              <p:cNvPr id="171" name="Freeform 6110">
                <a:extLst>
                  <a:ext uri="{FF2B5EF4-FFF2-40B4-BE49-F238E27FC236}">
                    <a16:creationId xmlns:a16="http://schemas.microsoft.com/office/drawing/2014/main" id="{0788F913-6E7F-46F5-9610-270AD1D9AF24}"/>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en-US" b="1" dirty="0"/>
              </a:p>
            </p:txBody>
          </p:sp>
          <p:sp>
            <p:nvSpPr>
              <p:cNvPr id="172" name="Freeform 6111">
                <a:extLst>
                  <a:ext uri="{FF2B5EF4-FFF2-40B4-BE49-F238E27FC236}">
                    <a16:creationId xmlns:a16="http://schemas.microsoft.com/office/drawing/2014/main" id="{E5AC1360-3AA8-422E-BD82-4007E4B57648}"/>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en-US" b="1" dirty="0"/>
              </a:p>
            </p:txBody>
          </p:sp>
          <p:sp>
            <p:nvSpPr>
              <p:cNvPr id="173" name="Freeform 6112">
                <a:extLst>
                  <a:ext uri="{FF2B5EF4-FFF2-40B4-BE49-F238E27FC236}">
                    <a16:creationId xmlns:a16="http://schemas.microsoft.com/office/drawing/2014/main" id="{77AA563D-B745-4E32-ADF8-FDB9FD155950}"/>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en-US" b="1" dirty="0"/>
              </a:p>
            </p:txBody>
          </p:sp>
          <p:sp>
            <p:nvSpPr>
              <p:cNvPr id="174" name="Freeform 6113">
                <a:extLst>
                  <a:ext uri="{FF2B5EF4-FFF2-40B4-BE49-F238E27FC236}">
                    <a16:creationId xmlns:a16="http://schemas.microsoft.com/office/drawing/2014/main" id="{DB188D03-458F-426A-9F60-B7980D3438BB}"/>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en-US" b="1" dirty="0"/>
              </a:p>
            </p:txBody>
          </p:sp>
          <p:sp>
            <p:nvSpPr>
              <p:cNvPr id="175" name="Freeform 6115">
                <a:extLst>
                  <a:ext uri="{FF2B5EF4-FFF2-40B4-BE49-F238E27FC236}">
                    <a16:creationId xmlns:a16="http://schemas.microsoft.com/office/drawing/2014/main" id="{0457B61A-AA8F-40A5-8265-23C1EB77026D}"/>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en-US" b="1" dirty="0"/>
              </a:p>
            </p:txBody>
          </p:sp>
          <p:sp>
            <p:nvSpPr>
              <p:cNvPr id="176" name="Freeform 6116">
                <a:extLst>
                  <a:ext uri="{FF2B5EF4-FFF2-40B4-BE49-F238E27FC236}">
                    <a16:creationId xmlns:a16="http://schemas.microsoft.com/office/drawing/2014/main" id="{8D1B792B-43DA-4C64-AC08-DDAE254F219A}"/>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en-US" b="1" dirty="0"/>
              </a:p>
            </p:txBody>
          </p:sp>
          <p:sp>
            <p:nvSpPr>
              <p:cNvPr id="177" name="Freeform 6117">
                <a:extLst>
                  <a:ext uri="{FF2B5EF4-FFF2-40B4-BE49-F238E27FC236}">
                    <a16:creationId xmlns:a16="http://schemas.microsoft.com/office/drawing/2014/main" id="{1EA95E40-F922-4A86-8EAD-D1AC2D7B8F84}"/>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en-US" b="1" dirty="0"/>
              </a:p>
            </p:txBody>
          </p:sp>
          <p:sp>
            <p:nvSpPr>
              <p:cNvPr id="178" name="Freeform 6118">
                <a:extLst>
                  <a:ext uri="{FF2B5EF4-FFF2-40B4-BE49-F238E27FC236}">
                    <a16:creationId xmlns:a16="http://schemas.microsoft.com/office/drawing/2014/main" id="{A7E7DB1B-D6C9-47C6-8A67-E2D8BD8E8492}"/>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en-US" b="1" dirty="0"/>
              </a:p>
            </p:txBody>
          </p:sp>
        </p:grpSp>
        <p:sp>
          <p:nvSpPr>
            <p:cNvPr id="128" name="Freeform 6134">
              <a:extLst>
                <a:ext uri="{FF2B5EF4-FFF2-40B4-BE49-F238E27FC236}">
                  <a16:creationId xmlns:a16="http://schemas.microsoft.com/office/drawing/2014/main" id="{9AA6E2EB-C12A-4D98-89AF-9D6AEEF2648F}"/>
                </a:ext>
              </a:extLst>
            </p:cNvPr>
            <p:cNvSpPr>
              <a:spLocks/>
            </p:cNvSpPr>
            <p:nvPr/>
          </p:nvSpPr>
          <p:spPr bwMode="auto">
            <a:xfrm>
              <a:off x="3549194" y="3600446"/>
              <a:ext cx="3809" cy="5078"/>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en-US" b="1" dirty="0"/>
            </a:p>
          </p:txBody>
        </p:sp>
        <p:sp>
          <p:nvSpPr>
            <p:cNvPr id="129" name="Freeform 6135">
              <a:extLst>
                <a:ext uri="{FF2B5EF4-FFF2-40B4-BE49-F238E27FC236}">
                  <a16:creationId xmlns:a16="http://schemas.microsoft.com/office/drawing/2014/main" id="{01E00D08-2933-4518-B97E-8F3A5F296BE7}"/>
                </a:ext>
              </a:extLst>
            </p:cNvPr>
            <p:cNvSpPr>
              <a:spLocks/>
            </p:cNvSpPr>
            <p:nvPr/>
          </p:nvSpPr>
          <p:spPr bwMode="auto">
            <a:xfrm>
              <a:off x="3554423" y="3592171"/>
              <a:ext cx="1587" cy="1586"/>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en-US" b="1" dirty="0"/>
            </a:p>
          </p:txBody>
        </p:sp>
        <p:sp>
          <p:nvSpPr>
            <p:cNvPr id="130" name="Freeform 6136">
              <a:extLst>
                <a:ext uri="{FF2B5EF4-FFF2-40B4-BE49-F238E27FC236}">
                  <a16:creationId xmlns:a16="http://schemas.microsoft.com/office/drawing/2014/main" id="{49142714-7DBA-4AEB-A5B6-581E0AF27820}"/>
                </a:ext>
              </a:extLst>
            </p:cNvPr>
            <p:cNvSpPr>
              <a:spLocks/>
            </p:cNvSpPr>
            <p:nvPr/>
          </p:nvSpPr>
          <p:spPr bwMode="auto">
            <a:xfrm>
              <a:off x="3542704" y="3591559"/>
              <a:ext cx="3809" cy="5078"/>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en-US" b="1" dirty="0"/>
            </a:p>
          </p:txBody>
        </p:sp>
        <p:sp>
          <p:nvSpPr>
            <p:cNvPr id="131" name="Freeform 6138">
              <a:extLst>
                <a:ext uri="{FF2B5EF4-FFF2-40B4-BE49-F238E27FC236}">
                  <a16:creationId xmlns:a16="http://schemas.microsoft.com/office/drawing/2014/main" id="{CB7EFC25-C4A1-4B6D-9D83-EB0C5C8678CD}"/>
                </a:ext>
              </a:extLst>
            </p:cNvPr>
            <p:cNvSpPr>
              <a:spLocks/>
            </p:cNvSpPr>
            <p:nvPr/>
          </p:nvSpPr>
          <p:spPr bwMode="auto">
            <a:xfrm>
              <a:off x="3544121" y="3604181"/>
              <a:ext cx="2539" cy="3809"/>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en-US" b="1" dirty="0"/>
            </a:p>
          </p:txBody>
        </p:sp>
        <p:sp>
          <p:nvSpPr>
            <p:cNvPr id="132" name="Freeform 6144">
              <a:extLst>
                <a:ext uri="{FF2B5EF4-FFF2-40B4-BE49-F238E27FC236}">
                  <a16:creationId xmlns:a16="http://schemas.microsoft.com/office/drawing/2014/main" id="{A1FD1648-3A31-4D6B-B480-071FDCB67102}"/>
                </a:ext>
              </a:extLst>
            </p:cNvPr>
            <p:cNvSpPr>
              <a:spLocks/>
            </p:cNvSpPr>
            <p:nvPr/>
          </p:nvSpPr>
          <p:spPr bwMode="auto">
            <a:xfrm>
              <a:off x="3540105" y="3582584"/>
              <a:ext cx="5081" cy="3809"/>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en-US" b="1" dirty="0"/>
            </a:p>
          </p:txBody>
        </p:sp>
        <p:sp>
          <p:nvSpPr>
            <p:cNvPr id="133" name="Freeform 6149">
              <a:extLst>
                <a:ext uri="{FF2B5EF4-FFF2-40B4-BE49-F238E27FC236}">
                  <a16:creationId xmlns:a16="http://schemas.microsoft.com/office/drawing/2014/main" id="{35C694B1-D165-404F-8D9E-97E505B5CAA2}"/>
                </a:ext>
              </a:extLst>
            </p:cNvPr>
            <p:cNvSpPr>
              <a:spLocks/>
            </p:cNvSpPr>
            <p:nvPr/>
          </p:nvSpPr>
          <p:spPr bwMode="auto">
            <a:xfrm>
              <a:off x="3533726" y="3592044"/>
              <a:ext cx="3175" cy="1586"/>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en-US" b="1" dirty="0"/>
            </a:p>
          </p:txBody>
        </p:sp>
        <p:sp>
          <p:nvSpPr>
            <p:cNvPr id="134" name="Freeform 6150">
              <a:extLst>
                <a:ext uri="{FF2B5EF4-FFF2-40B4-BE49-F238E27FC236}">
                  <a16:creationId xmlns:a16="http://schemas.microsoft.com/office/drawing/2014/main" id="{3E9D458F-DABF-4B99-8418-70F83E657F03}"/>
                </a:ext>
              </a:extLst>
            </p:cNvPr>
            <p:cNvSpPr>
              <a:spLocks/>
            </p:cNvSpPr>
            <p:nvPr/>
          </p:nvSpPr>
          <p:spPr bwMode="auto">
            <a:xfrm>
              <a:off x="3536330" y="3600797"/>
              <a:ext cx="3809" cy="2539"/>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en-US" b="1" dirty="0"/>
            </a:p>
          </p:txBody>
        </p:sp>
      </p:grpSp>
      <p:graphicFrame>
        <p:nvGraphicFramePr>
          <p:cNvPr id="1027" name="Chart 1026" descr="This is a chart.">
            <a:extLst>
              <a:ext uri="{FF2B5EF4-FFF2-40B4-BE49-F238E27FC236}">
                <a16:creationId xmlns:a16="http://schemas.microsoft.com/office/drawing/2014/main" id="{1B17C7EB-0FAD-41E6-9BE9-1AEB806F6571}"/>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72149947"/>
              </p:ext>
            </p:extLst>
          </p:nvPr>
        </p:nvGraphicFramePr>
        <p:xfrm>
          <a:off x="5869213" y="4580201"/>
          <a:ext cx="1825175" cy="1595013"/>
        </p:xfrm>
        <a:graphic>
          <a:graphicData uri="http://schemas.openxmlformats.org/drawingml/2006/chart">
            <c:chart xmlns:c="http://schemas.openxmlformats.org/drawingml/2006/chart" xmlns:r="http://schemas.openxmlformats.org/officeDocument/2006/relationships" r:id="rId3"/>
          </a:graphicData>
        </a:graphic>
      </p:graphicFrame>
      <p:sp>
        <p:nvSpPr>
          <p:cNvPr id="187" name="Rectangle 186">
            <a:extLst>
              <a:ext uri="{FF2B5EF4-FFF2-40B4-BE49-F238E27FC236}">
                <a16:creationId xmlns:a16="http://schemas.microsoft.com/office/drawing/2014/main" id="{B46D891C-8009-4D3A-AE8D-056B662B8089}"/>
              </a:ext>
            </a:extLst>
          </p:cNvPr>
          <p:cNvSpPr/>
          <p:nvPr/>
        </p:nvSpPr>
        <p:spPr>
          <a:xfrm>
            <a:off x="4625346" y="5043425"/>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Lorem Ipsum</a:t>
            </a:r>
          </a:p>
        </p:txBody>
      </p:sp>
      <p:sp>
        <p:nvSpPr>
          <p:cNvPr id="188" name="Rectangle 187">
            <a:extLst>
              <a:ext uri="{FF2B5EF4-FFF2-40B4-BE49-F238E27FC236}">
                <a16:creationId xmlns:a16="http://schemas.microsoft.com/office/drawing/2014/main" id="{0A5AD744-30BD-4F9E-88ED-80B7CB0B905E}"/>
              </a:ext>
            </a:extLst>
          </p:cNvPr>
          <p:cNvSpPr/>
          <p:nvPr/>
        </p:nvSpPr>
        <p:spPr>
          <a:xfrm>
            <a:off x="4625346" y="5794370"/>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Lorem Ipsum</a:t>
            </a:r>
          </a:p>
        </p:txBody>
      </p:sp>
      <p:sp>
        <p:nvSpPr>
          <p:cNvPr id="189" name="Rectangle 188">
            <a:extLst>
              <a:ext uri="{FF2B5EF4-FFF2-40B4-BE49-F238E27FC236}">
                <a16:creationId xmlns:a16="http://schemas.microsoft.com/office/drawing/2014/main" id="{BAB1ACF7-5AEB-4633-8F49-D88B53378400}"/>
              </a:ext>
            </a:extLst>
          </p:cNvPr>
          <p:cNvSpPr/>
          <p:nvPr/>
        </p:nvSpPr>
        <p:spPr>
          <a:xfrm>
            <a:off x="4807597" y="4564487"/>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87%</a:t>
            </a:r>
          </a:p>
        </p:txBody>
      </p:sp>
      <p:sp>
        <p:nvSpPr>
          <p:cNvPr id="190" name="Rectangle 189">
            <a:extLst>
              <a:ext uri="{FF2B5EF4-FFF2-40B4-BE49-F238E27FC236}">
                <a16:creationId xmlns:a16="http://schemas.microsoft.com/office/drawing/2014/main" id="{D47EB548-7973-4FFC-B967-63DC95FCDF00}"/>
              </a:ext>
            </a:extLst>
          </p:cNvPr>
          <p:cNvSpPr/>
          <p:nvPr/>
        </p:nvSpPr>
        <p:spPr>
          <a:xfrm>
            <a:off x="4807597" y="5335127"/>
            <a:ext cx="959790" cy="430887"/>
          </a:xfrm>
          <a:prstGeom prst="rect">
            <a:avLst/>
          </a:prstGeom>
        </p:spPr>
        <p:txBody>
          <a:bodyPr wrap="square" lIns="0" tIns="0" rIns="0" bIns="0">
            <a:spAutoFit/>
          </a:bodyPr>
          <a:lstStyle/>
          <a:p>
            <a:pPr algn="ctr">
              <a:spcBef>
                <a:spcPts val="600"/>
              </a:spcBef>
            </a:pPr>
            <a:r>
              <a:rPr lang="en-US" sz="2800" b="1" dirty="0">
                <a:solidFill>
                  <a:srgbClr val="404040"/>
                </a:solidFill>
                <a:latin typeface="+mj-lt"/>
              </a:rPr>
              <a:t>42%</a:t>
            </a:r>
          </a:p>
        </p:txBody>
      </p:sp>
      <p:sp>
        <p:nvSpPr>
          <p:cNvPr id="1028" name="Oval 1027">
            <a:extLst>
              <a:ext uri="{FF2B5EF4-FFF2-40B4-BE49-F238E27FC236}">
                <a16:creationId xmlns:a16="http://schemas.microsoft.com/office/drawing/2014/main" id="{C98C02B3-B192-4C19-95D4-A5FA419DA95D}"/>
              </a:ext>
              <a:ext uri="{C183D7F6-B498-43B3-948B-1728B52AA6E4}">
                <adec:decorative xmlns:adec="http://schemas.microsoft.com/office/drawing/2017/decorative" val="1"/>
              </a:ext>
            </a:extLst>
          </p:cNvPr>
          <p:cNvSpPr/>
          <p:nvPr/>
        </p:nvSpPr>
        <p:spPr>
          <a:xfrm>
            <a:off x="8467385" y="4060864"/>
            <a:ext cx="581993" cy="58199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7917D667-8C6B-4BE2-89A8-EE34784ECF48}"/>
              </a:ext>
              <a:ext uri="{C183D7F6-B498-43B3-948B-1728B52AA6E4}">
                <adec:decorative xmlns:adec="http://schemas.microsoft.com/office/drawing/2017/decorative" val="1"/>
              </a:ext>
            </a:extLst>
          </p:cNvPr>
          <p:cNvSpPr/>
          <p:nvPr/>
        </p:nvSpPr>
        <p:spPr>
          <a:xfrm>
            <a:off x="8467385" y="4877162"/>
            <a:ext cx="581993" cy="581993"/>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2EDD0A13-925F-4A1B-ABFB-3C67C1357966}"/>
              </a:ext>
              <a:ext uri="{C183D7F6-B498-43B3-948B-1728B52AA6E4}">
                <adec:decorative xmlns:adec="http://schemas.microsoft.com/office/drawing/2017/decorative" val="1"/>
              </a:ext>
            </a:extLst>
          </p:cNvPr>
          <p:cNvSpPr/>
          <p:nvPr/>
        </p:nvSpPr>
        <p:spPr>
          <a:xfrm>
            <a:off x="8467385" y="5693459"/>
            <a:ext cx="581993" cy="58199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162" descr="This is the logo for Twitter.">
            <a:extLst>
              <a:ext uri="{FF2B5EF4-FFF2-40B4-BE49-F238E27FC236}">
                <a16:creationId xmlns:a16="http://schemas.microsoft.com/office/drawing/2014/main" id="{8AD2DF00-0982-4B28-B4A0-DF7B4B6DA358}"/>
              </a:ext>
            </a:extLst>
          </p:cNvPr>
          <p:cNvSpPr>
            <a:spLocks/>
          </p:cNvSpPr>
          <p:nvPr/>
        </p:nvSpPr>
        <p:spPr bwMode="auto">
          <a:xfrm>
            <a:off x="8631357" y="5066778"/>
            <a:ext cx="254048" cy="202761"/>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descr="This is the logo for Instagram.">
            <a:extLst>
              <a:ext uri="{FF2B5EF4-FFF2-40B4-BE49-F238E27FC236}">
                <a16:creationId xmlns:a16="http://schemas.microsoft.com/office/drawing/2014/main" id="{105EB04D-523A-471B-94D7-64FDA15599AA}"/>
              </a:ext>
            </a:extLst>
          </p:cNvPr>
          <p:cNvGrpSpPr/>
          <p:nvPr/>
        </p:nvGrpSpPr>
        <p:grpSpPr>
          <a:xfrm>
            <a:off x="8634339" y="5859817"/>
            <a:ext cx="248085" cy="249277"/>
            <a:chOff x="3406775" y="2181225"/>
            <a:chExt cx="330200" cy="331788"/>
          </a:xfrm>
          <a:solidFill>
            <a:schemeClr val="bg1"/>
          </a:solidFill>
        </p:grpSpPr>
        <p:sp>
          <p:nvSpPr>
            <p:cNvPr id="198" name="Oval 190">
              <a:extLst>
                <a:ext uri="{FF2B5EF4-FFF2-40B4-BE49-F238E27FC236}">
                  <a16:creationId xmlns:a16="http://schemas.microsoft.com/office/drawing/2014/main" id="{BD285FB7-C65E-4A4F-9730-2C7BDE08556D}"/>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1">
              <a:extLst>
                <a:ext uri="{FF2B5EF4-FFF2-40B4-BE49-F238E27FC236}">
                  <a16:creationId xmlns:a16="http://schemas.microsoft.com/office/drawing/2014/main" id="{BBC06FF8-9B23-4376-9786-14D97DD1D8A5}"/>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2">
              <a:extLst>
                <a:ext uri="{FF2B5EF4-FFF2-40B4-BE49-F238E27FC236}">
                  <a16:creationId xmlns:a16="http://schemas.microsoft.com/office/drawing/2014/main" id="{C6700C49-7AD6-494F-83F0-8DEBBC73A8F4}"/>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3">
              <a:extLst>
                <a:ext uri="{FF2B5EF4-FFF2-40B4-BE49-F238E27FC236}">
                  <a16:creationId xmlns:a16="http://schemas.microsoft.com/office/drawing/2014/main" id="{4134947C-4D7B-463E-A659-A8F440E310BD}"/>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Rectangle 201">
            <a:extLst>
              <a:ext uri="{FF2B5EF4-FFF2-40B4-BE49-F238E27FC236}">
                <a16:creationId xmlns:a16="http://schemas.microsoft.com/office/drawing/2014/main" id="{70D38E9A-94A7-447A-89C1-EB62E888BD09}"/>
              </a:ext>
            </a:extLst>
          </p:cNvPr>
          <p:cNvSpPr/>
          <p:nvPr/>
        </p:nvSpPr>
        <p:spPr>
          <a:xfrm>
            <a:off x="9168342" y="4136416"/>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
        <p:nvSpPr>
          <p:cNvPr id="203" name="Rectangle 202">
            <a:extLst>
              <a:ext uri="{FF2B5EF4-FFF2-40B4-BE49-F238E27FC236}">
                <a16:creationId xmlns:a16="http://schemas.microsoft.com/office/drawing/2014/main" id="{F628A559-BC49-4742-82C4-4124FF63A8B1}"/>
              </a:ext>
            </a:extLst>
          </p:cNvPr>
          <p:cNvSpPr/>
          <p:nvPr/>
        </p:nvSpPr>
        <p:spPr>
          <a:xfrm>
            <a:off x="9168342" y="4941623"/>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
        <p:nvSpPr>
          <p:cNvPr id="204" name="Rectangle 203">
            <a:extLst>
              <a:ext uri="{FF2B5EF4-FFF2-40B4-BE49-F238E27FC236}">
                <a16:creationId xmlns:a16="http://schemas.microsoft.com/office/drawing/2014/main" id="{CEBFB0FE-B591-4089-A1B4-FF85CA99D9DA}"/>
              </a:ext>
            </a:extLst>
          </p:cNvPr>
          <p:cNvSpPr/>
          <p:nvPr/>
        </p:nvSpPr>
        <p:spPr>
          <a:xfrm>
            <a:off x="9168342" y="5769011"/>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Tree>
    <p:extLst>
      <p:ext uri="{BB962C8B-B14F-4D97-AF65-F5344CB8AC3E}">
        <p14:creationId xmlns:p14="http://schemas.microsoft.com/office/powerpoint/2010/main" val="2442960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306040" y="4029772"/>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Overview</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2</a:t>
            </a:fld>
            <a:endParaRPr lang="en-US" dirty="0"/>
          </a:p>
        </p:txBody>
      </p:sp>
      <p:sp>
        <p:nvSpPr>
          <p:cNvPr id="3" name="Rectangle 2">
            <a:extLst>
              <a:ext uri="{FF2B5EF4-FFF2-40B4-BE49-F238E27FC236}">
                <a16:creationId xmlns:a16="http://schemas.microsoft.com/office/drawing/2014/main" id="{CC79BB37-28E2-49A3-ACDF-EAB42BD0AA48}"/>
              </a:ext>
            </a:extLst>
          </p:cNvPr>
          <p:cNvSpPr/>
          <p:nvPr/>
        </p:nvSpPr>
        <p:spPr>
          <a:xfrm>
            <a:off x="6734385" y="3312719"/>
            <a:ext cx="1822935" cy="646331"/>
          </a:xfrm>
          <a:prstGeom prst="rect">
            <a:avLst/>
          </a:prstGeom>
        </p:spPr>
        <p:txBody>
          <a:bodyPr wrap="none">
            <a:spAutoFit/>
          </a:bodyPr>
          <a:lstStyle/>
          <a:p>
            <a:r>
              <a:rPr lang="en-GB" dirty="0" err="1"/>
              <a:t>Debola</a:t>
            </a:r>
            <a:r>
              <a:rPr lang="en-GB" dirty="0"/>
              <a:t> </a:t>
            </a:r>
            <a:r>
              <a:rPr lang="en-GB" dirty="0" err="1"/>
              <a:t>Omolaja</a:t>
            </a:r>
            <a:r>
              <a:rPr lang="en-GB" dirty="0"/>
              <a:t> </a:t>
            </a:r>
          </a:p>
          <a:p>
            <a:r>
              <a:rPr lang="en-GB" sz="1400" dirty="0"/>
              <a:t>Data Engineer</a:t>
            </a:r>
            <a:r>
              <a:rPr lang="en-GB" dirty="0"/>
              <a:t> </a:t>
            </a:r>
          </a:p>
        </p:txBody>
      </p:sp>
      <p:sp>
        <p:nvSpPr>
          <p:cNvPr id="68" name="Rectangle 67">
            <a:extLst>
              <a:ext uri="{FF2B5EF4-FFF2-40B4-BE49-F238E27FC236}">
                <a16:creationId xmlns:a16="http://schemas.microsoft.com/office/drawing/2014/main" id="{21F42389-0C55-47B8-9C40-06846AF8C726}"/>
              </a:ext>
            </a:extLst>
          </p:cNvPr>
          <p:cNvSpPr/>
          <p:nvPr/>
        </p:nvSpPr>
        <p:spPr>
          <a:xfrm>
            <a:off x="9150456" y="3363570"/>
            <a:ext cx="2438488" cy="584775"/>
          </a:xfrm>
          <a:prstGeom prst="rect">
            <a:avLst/>
          </a:prstGeom>
        </p:spPr>
        <p:txBody>
          <a:bodyPr wrap="none">
            <a:spAutoFit/>
          </a:bodyPr>
          <a:lstStyle/>
          <a:p>
            <a:r>
              <a:rPr lang="en-GB" dirty="0"/>
              <a:t>Mahyar </a:t>
            </a:r>
            <a:r>
              <a:rPr lang="en-GB" dirty="0" err="1"/>
              <a:t>Mottaghizadeh</a:t>
            </a:r>
            <a:endParaRPr lang="en-GB" dirty="0"/>
          </a:p>
          <a:p>
            <a:r>
              <a:rPr lang="en-GB" sz="1400" dirty="0"/>
              <a:t>Lead Programmer</a:t>
            </a:r>
            <a:endParaRPr lang="en-GB" dirty="0"/>
          </a:p>
        </p:txBody>
      </p:sp>
      <p:pic>
        <p:nvPicPr>
          <p:cNvPr id="69" name="Picture 68">
            <a:extLst>
              <a:ext uri="{FF2B5EF4-FFF2-40B4-BE49-F238E27FC236}">
                <a16:creationId xmlns:a16="http://schemas.microsoft.com/office/drawing/2014/main" id="{549C5D93-D4D0-4864-AC2D-F48E10801AFF}"/>
              </a:ext>
            </a:extLst>
          </p:cNvPr>
          <p:cNvPicPr>
            <a:picLocks noChangeAspect="1"/>
          </p:cNvPicPr>
          <p:nvPr/>
        </p:nvPicPr>
        <p:blipFill>
          <a:blip r:embed="rId3"/>
          <a:stretch>
            <a:fillRect/>
          </a:stretch>
        </p:blipFill>
        <p:spPr>
          <a:xfrm>
            <a:off x="6826891" y="3983029"/>
            <a:ext cx="1214057" cy="1244220"/>
          </a:xfrm>
          <a:prstGeom prst="rect">
            <a:avLst/>
          </a:prstGeom>
        </p:spPr>
      </p:pic>
      <p:sp>
        <p:nvSpPr>
          <p:cNvPr id="70" name="Rectangle 69">
            <a:extLst>
              <a:ext uri="{FF2B5EF4-FFF2-40B4-BE49-F238E27FC236}">
                <a16:creationId xmlns:a16="http://schemas.microsoft.com/office/drawing/2014/main" id="{9E0DE6B3-B587-4A40-89EE-F0568FCBD3B5}"/>
              </a:ext>
            </a:extLst>
          </p:cNvPr>
          <p:cNvSpPr/>
          <p:nvPr/>
        </p:nvSpPr>
        <p:spPr>
          <a:xfrm>
            <a:off x="6734385" y="5240726"/>
            <a:ext cx="1513556" cy="584775"/>
          </a:xfrm>
          <a:prstGeom prst="rect">
            <a:avLst/>
          </a:prstGeom>
        </p:spPr>
        <p:txBody>
          <a:bodyPr wrap="none">
            <a:spAutoFit/>
          </a:bodyPr>
          <a:lstStyle/>
          <a:p>
            <a:r>
              <a:rPr lang="en-GB" dirty="0"/>
              <a:t>Isaac </a:t>
            </a:r>
            <a:r>
              <a:rPr lang="en-GB" dirty="0" err="1"/>
              <a:t>Odeghe</a:t>
            </a:r>
            <a:endParaRPr lang="en-GB" dirty="0"/>
          </a:p>
          <a:p>
            <a:r>
              <a:rPr lang="en-GB" sz="1400" dirty="0"/>
              <a:t>Team Leader</a:t>
            </a:r>
            <a:endParaRPr lang="en-GB" dirty="0"/>
          </a:p>
        </p:txBody>
      </p:sp>
      <p:pic>
        <p:nvPicPr>
          <p:cNvPr id="71" name="Picture 70">
            <a:extLst>
              <a:ext uri="{FF2B5EF4-FFF2-40B4-BE49-F238E27FC236}">
                <a16:creationId xmlns:a16="http://schemas.microsoft.com/office/drawing/2014/main" id="{DC837DA1-6D25-4DAC-BDC4-5923A9338987}"/>
              </a:ext>
            </a:extLst>
          </p:cNvPr>
          <p:cNvPicPr>
            <a:picLocks noChangeAspect="1"/>
          </p:cNvPicPr>
          <p:nvPr/>
        </p:nvPicPr>
        <p:blipFill>
          <a:blip r:embed="rId3"/>
          <a:stretch>
            <a:fillRect/>
          </a:stretch>
        </p:blipFill>
        <p:spPr>
          <a:xfrm>
            <a:off x="9278344" y="3964354"/>
            <a:ext cx="1264251" cy="1244220"/>
          </a:xfrm>
          <a:prstGeom prst="rect">
            <a:avLst/>
          </a:prstGeom>
        </p:spPr>
      </p:pic>
      <p:sp>
        <p:nvSpPr>
          <p:cNvPr id="72" name="Rectangle 71">
            <a:extLst>
              <a:ext uri="{FF2B5EF4-FFF2-40B4-BE49-F238E27FC236}">
                <a16:creationId xmlns:a16="http://schemas.microsoft.com/office/drawing/2014/main" id="{4AD6574E-82B5-4C5A-A640-CC93611E8148}"/>
              </a:ext>
            </a:extLst>
          </p:cNvPr>
          <p:cNvSpPr/>
          <p:nvPr/>
        </p:nvSpPr>
        <p:spPr>
          <a:xfrm>
            <a:off x="9150455" y="5240406"/>
            <a:ext cx="1946367" cy="584775"/>
          </a:xfrm>
          <a:prstGeom prst="rect">
            <a:avLst/>
          </a:prstGeom>
        </p:spPr>
        <p:txBody>
          <a:bodyPr wrap="none">
            <a:spAutoFit/>
          </a:bodyPr>
          <a:lstStyle/>
          <a:p>
            <a:r>
              <a:rPr lang="en-GB" dirty="0"/>
              <a:t>Shak </a:t>
            </a:r>
            <a:r>
              <a:rPr lang="en-GB" dirty="0" err="1"/>
              <a:t>Makanjuola</a:t>
            </a:r>
            <a:endParaRPr lang="en-GB" dirty="0"/>
          </a:p>
          <a:p>
            <a:r>
              <a:rPr lang="en-GB" sz="1400" dirty="0"/>
              <a:t>Database Administrator</a:t>
            </a:r>
            <a:endParaRPr lang="en-GB" dirty="0"/>
          </a:p>
        </p:txBody>
      </p:sp>
      <p:sp>
        <p:nvSpPr>
          <p:cNvPr id="74" name="Rectangle 73">
            <a:extLst>
              <a:ext uri="{FF2B5EF4-FFF2-40B4-BE49-F238E27FC236}">
                <a16:creationId xmlns:a16="http://schemas.microsoft.com/office/drawing/2014/main" id="{11712C88-F65F-4B62-A0F9-5E593D5944E1}"/>
              </a:ext>
              <a:ext uri="{C183D7F6-B498-43B3-948B-1728B52AA6E4}">
                <adec:decorative xmlns:adec="http://schemas.microsoft.com/office/drawing/2017/decorative" val="1"/>
              </a:ext>
            </a:extLst>
          </p:cNvPr>
          <p:cNvSpPr/>
          <p:nvPr/>
        </p:nvSpPr>
        <p:spPr>
          <a:xfrm>
            <a:off x="6358855" y="1625474"/>
            <a:ext cx="5318795" cy="4305544"/>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16794240-A2D3-49B3-81BD-525279BA9737}"/>
              </a:ext>
            </a:extLst>
          </p:cNvPr>
          <p:cNvSpPr/>
          <p:nvPr/>
        </p:nvSpPr>
        <p:spPr>
          <a:xfrm>
            <a:off x="7174018" y="1371165"/>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Team - Innovators</a:t>
            </a:r>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47">
            <a:extLst>
              <a:ext uri="{FF2B5EF4-FFF2-40B4-BE49-F238E27FC236}">
                <a16:creationId xmlns:a16="http://schemas.microsoft.com/office/drawing/2014/main" id="{ADC4E7ED-6F76-4C1F-B82D-FB28800A1159}"/>
              </a:ext>
            </a:extLst>
          </p:cNvPr>
          <p:cNvSpPr txBox="1"/>
          <p:nvPr/>
        </p:nvSpPr>
        <p:spPr>
          <a:xfrm>
            <a:off x="973373" y="1958538"/>
            <a:ext cx="4456737" cy="400109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sz="2000" dirty="0">
                <a:solidFill>
                  <a:schemeClr val="tx1">
                    <a:lumMod val="75000"/>
                    <a:lumOff val="25000"/>
                  </a:schemeClr>
                </a:solidFill>
              </a:rPr>
              <a:t>Requirements</a:t>
            </a:r>
          </a:p>
          <a:p>
            <a:pPr marL="285750" indent="-285750">
              <a:buFont typeface="Wingdings" panose="05000000000000000000" pitchFamily="2" charset="2"/>
              <a:buChar char="v"/>
            </a:pPr>
            <a:r>
              <a:rPr lang="en-US" sz="2000" dirty="0">
                <a:solidFill>
                  <a:schemeClr val="tx1">
                    <a:lumMod val="75000"/>
                    <a:lumOff val="25000"/>
                  </a:schemeClr>
                </a:solidFill>
              </a:rPr>
              <a:t>Features</a:t>
            </a:r>
          </a:p>
          <a:p>
            <a:pPr marL="285750" indent="-285750">
              <a:buFont typeface="Wingdings" panose="05000000000000000000" pitchFamily="2" charset="2"/>
              <a:buChar char="v"/>
            </a:pPr>
            <a:r>
              <a:rPr lang="en-US" sz="2000" dirty="0">
                <a:solidFill>
                  <a:schemeClr val="tx1">
                    <a:lumMod val="75000"/>
                    <a:lumOff val="25000"/>
                  </a:schemeClr>
                </a:solidFill>
              </a:rPr>
              <a:t>Sources</a:t>
            </a:r>
          </a:p>
          <a:p>
            <a:pPr marL="285750" indent="-285750">
              <a:buFont typeface="Wingdings" panose="05000000000000000000" pitchFamily="2" charset="2"/>
              <a:buChar char="v"/>
            </a:pPr>
            <a:r>
              <a:rPr lang="en-US" sz="2000" dirty="0">
                <a:solidFill>
                  <a:schemeClr val="tx1">
                    <a:lumMod val="75000"/>
                    <a:lumOff val="25000"/>
                  </a:schemeClr>
                </a:solidFill>
              </a:rPr>
              <a:t>Tools Set</a:t>
            </a:r>
          </a:p>
          <a:p>
            <a:pPr marL="285750" indent="-285750">
              <a:buFont typeface="Wingdings" panose="05000000000000000000" pitchFamily="2" charset="2"/>
              <a:buChar char="v"/>
            </a:pPr>
            <a:r>
              <a:rPr lang="en-US" sz="2000" dirty="0">
                <a:solidFill>
                  <a:schemeClr val="tx1">
                    <a:lumMod val="75000"/>
                    <a:lumOff val="25000"/>
                  </a:schemeClr>
                </a:solidFill>
              </a:rPr>
              <a:t>Workflow</a:t>
            </a:r>
          </a:p>
          <a:p>
            <a:pPr marL="285750" indent="-285750">
              <a:buFont typeface="Wingdings" panose="05000000000000000000" pitchFamily="2" charset="2"/>
              <a:buChar char="v"/>
            </a:pPr>
            <a:r>
              <a:rPr lang="en-US" sz="2000" dirty="0">
                <a:solidFill>
                  <a:schemeClr val="tx1">
                    <a:lumMod val="75000"/>
                    <a:lumOff val="25000"/>
                  </a:schemeClr>
                </a:solidFill>
              </a:rPr>
              <a:t>Quality Review</a:t>
            </a:r>
          </a:p>
          <a:p>
            <a:pPr marL="742950" lvl="1" indent="-285750">
              <a:buFont typeface="Wingdings" panose="05000000000000000000" pitchFamily="2" charset="2"/>
              <a:buChar char="v"/>
            </a:pPr>
            <a:r>
              <a:rPr lang="en-US" sz="2000" dirty="0">
                <a:solidFill>
                  <a:schemeClr val="tx1">
                    <a:lumMod val="75000"/>
                    <a:lumOff val="25000"/>
                  </a:schemeClr>
                </a:solidFill>
              </a:rPr>
              <a:t>Data Quality</a:t>
            </a:r>
          </a:p>
          <a:p>
            <a:pPr marL="742950" lvl="1" indent="-285750">
              <a:buFont typeface="Wingdings" panose="05000000000000000000" pitchFamily="2" charset="2"/>
              <a:buChar char="v"/>
            </a:pPr>
            <a:r>
              <a:rPr lang="en-US" sz="2000" dirty="0">
                <a:solidFill>
                  <a:schemeClr val="tx1">
                    <a:lumMod val="75000"/>
                    <a:lumOff val="25000"/>
                  </a:schemeClr>
                </a:solidFill>
              </a:rPr>
              <a:t>Data Cleansing</a:t>
            </a:r>
          </a:p>
          <a:p>
            <a:pPr marL="285750" indent="-285750">
              <a:buFont typeface="Wingdings" panose="05000000000000000000" pitchFamily="2" charset="2"/>
              <a:buChar char="v"/>
            </a:pPr>
            <a:r>
              <a:rPr lang="en-US" sz="2000" dirty="0">
                <a:solidFill>
                  <a:schemeClr val="tx1">
                    <a:lumMod val="75000"/>
                    <a:lumOff val="25000"/>
                  </a:schemeClr>
                </a:solidFill>
              </a:rPr>
              <a:t>Procedures</a:t>
            </a:r>
          </a:p>
          <a:p>
            <a:pPr marL="742950" lvl="1" indent="-285750">
              <a:buFont typeface="Wingdings" panose="05000000000000000000" pitchFamily="2" charset="2"/>
              <a:buChar char="v"/>
            </a:pPr>
            <a:r>
              <a:rPr lang="en-US" sz="2000" dirty="0">
                <a:solidFill>
                  <a:schemeClr val="tx1">
                    <a:lumMod val="75000"/>
                    <a:lumOff val="25000"/>
                  </a:schemeClr>
                </a:solidFill>
              </a:rPr>
              <a:t>ETL</a:t>
            </a:r>
          </a:p>
          <a:p>
            <a:pPr marL="742950" lvl="1" indent="-285750">
              <a:buFont typeface="Wingdings" panose="05000000000000000000" pitchFamily="2" charset="2"/>
              <a:buChar char="v"/>
            </a:pPr>
            <a:r>
              <a:rPr lang="en-US" sz="2000" dirty="0">
                <a:solidFill>
                  <a:schemeClr val="tx1">
                    <a:lumMod val="75000"/>
                    <a:lumOff val="25000"/>
                  </a:schemeClr>
                </a:solidFill>
              </a:rPr>
              <a:t>Warehousing</a:t>
            </a:r>
          </a:p>
          <a:p>
            <a:pPr marL="285750" indent="-285750">
              <a:buFont typeface="Wingdings" panose="05000000000000000000" pitchFamily="2" charset="2"/>
              <a:buChar char="v"/>
            </a:pPr>
            <a:r>
              <a:rPr lang="en-US" sz="2000" dirty="0">
                <a:solidFill>
                  <a:schemeClr val="tx1">
                    <a:lumMod val="75000"/>
                    <a:lumOff val="25000"/>
                  </a:schemeClr>
                </a:solidFill>
              </a:rPr>
              <a:t>Business Questions</a:t>
            </a:r>
          </a:p>
          <a:p>
            <a:pPr marL="285750" indent="-285750">
              <a:buFont typeface="Wingdings" panose="05000000000000000000" pitchFamily="2" charset="2"/>
              <a:buChar char="v"/>
            </a:pPr>
            <a:r>
              <a:rPr lang="en-US" sz="2000" dirty="0">
                <a:solidFill>
                  <a:schemeClr val="tx1">
                    <a:lumMod val="75000"/>
                    <a:lumOff val="25000"/>
                  </a:schemeClr>
                </a:solidFill>
              </a:rPr>
              <a:t>Final Recommendation</a:t>
            </a:r>
          </a:p>
        </p:txBody>
      </p:sp>
      <p:sp>
        <p:nvSpPr>
          <p:cNvPr id="100" name="Title 127">
            <a:extLst>
              <a:ext uri="{FF2B5EF4-FFF2-40B4-BE49-F238E27FC236}">
                <a16:creationId xmlns:a16="http://schemas.microsoft.com/office/drawing/2014/main" id="{9DAA7F69-C186-4091-BB68-B61AF6E0F9E1}"/>
              </a:ext>
            </a:extLst>
          </p:cNvPr>
          <p:cNvSpPr txBox="1">
            <a:spLocks/>
          </p:cNvSpPr>
          <p:nvPr/>
        </p:nvSpPr>
        <p:spPr>
          <a:xfrm>
            <a:off x="973373" y="1420766"/>
            <a:ext cx="3072103"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gn="l"/>
            <a:r>
              <a:rPr lang="en-US" sz="2400" dirty="0"/>
              <a:t>content</a:t>
            </a:r>
          </a:p>
        </p:txBody>
      </p:sp>
      <p:grpSp>
        <p:nvGrpSpPr>
          <p:cNvPr id="146" name="Group 145" descr="This is an icon of a bar chart and a line chart. ">
            <a:extLst>
              <a:ext uri="{FF2B5EF4-FFF2-40B4-BE49-F238E27FC236}">
                <a16:creationId xmlns:a16="http://schemas.microsoft.com/office/drawing/2014/main" id="{EB22DFA0-BBD9-4021-A67F-4E05C1417E31}"/>
              </a:ext>
            </a:extLst>
          </p:cNvPr>
          <p:cNvGrpSpPr/>
          <p:nvPr/>
        </p:nvGrpSpPr>
        <p:grpSpPr>
          <a:xfrm>
            <a:off x="7322549" y="1496752"/>
            <a:ext cx="196255" cy="196255"/>
            <a:chOff x="4319588" y="2492375"/>
            <a:chExt cx="287338" cy="287338"/>
          </a:xfrm>
          <a:solidFill>
            <a:srgbClr val="CE295E"/>
          </a:solidFill>
        </p:grpSpPr>
        <p:sp>
          <p:nvSpPr>
            <p:cNvPr id="147" name="Freeform 372">
              <a:extLst>
                <a:ext uri="{FF2B5EF4-FFF2-40B4-BE49-F238E27FC236}">
                  <a16:creationId xmlns:a16="http://schemas.microsoft.com/office/drawing/2014/main" id="{F46C27F0-9ECD-455D-9186-90B8B086443B}"/>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3">
              <a:extLst>
                <a:ext uri="{FF2B5EF4-FFF2-40B4-BE49-F238E27FC236}">
                  <a16:creationId xmlns:a16="http://schemas.microsoft.com/office/drawing/2014/main" id="{E0603691-199D-4677-9522-9AD28D03F332}"/>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Picture 5">
            <a:extLst>
              <a:ext uri="{FF2B5EF4-FFF2-40B4-BE49-F238E27FC236}">
                <a16:creationId xmlns:a16="http://schemas.microsoft.com/office/drawing/2014/main" id="{9BDAFF44-80E1-479F-B137-BB86B570E3D9}"/>
              </a:ext>
            </a:extLst>
          </p:cNvPr>
          <p:cNvPicPr>
            <a:picLocks noChangeAspect="1"/>
          </p:cNvPicPr>
          <p:nvPr/>
        </p:nvPicPr>
        <p:blipFill>
          <a:blip r:embed="rId4"/>
          <a:stretch>
            <a:fillRect/>
          </a:stretch>
        </p:blipFill>
        <p:spPr>
          <a:xfrm>
            <a:off x="6840524" y="2078048"/>
            <a:ext cx="1302767" cy="1232872"/>
          </a:xfrm>
          <a:prstGeom prst="rect">
            <a:avLst/>
          </a:prstGeom>
        </p:spPr>
      </p:pic>
      <p:pic>
        <p:nvPicPr>
          <p:cNvPr id="8" name="Picture 7">
            <a:extLst>
              <a:ext uri="{FF2B5EF4-FFF2-40B4-BE49-F238E27FC236}">
                <a16:creationId xmlns:a16="http://schemas.microsoft.com/office/drawing/2014/main" id="{2947C4DE-0787-42DF-BF37-25DE2309F752}"/>
              </a:ext>
            </a:extLst>
          </p:cNvPr>
          <p:cNvPicPr>
            <a:picLocks noChangeAspect="1"/>
          </p:cNvPicPr>
          <p:nvPr/>
        </p:nvPicPr>
        <p:blipFill>
          <a:blip r:embed="rId5"/>
          <a:stretch>
            <a:fillRect/>
          </a:stretch>
        </p:blipFill>
        <p:spPr>
          <a:xfrm>
            <a:off x="9303442" y="2068316"/>
            <a:ext cx="1239153" cy="1242603"/>
          </a:xfrm>
          <a:prstGeom prst="rect">
            <a:avLst/>
          </a:prstGeom>
        </p:spPr>
      </p:pic>
    </p:spTree>
    <p:extLst>
      <p:ext uri="{BB962C8B-B14F-4D97-AF65-F5344CB8AC3E}">
        <p14:creationId xmlns:p14="http://schemas.microsoft.com/office/powerpoint/2010/main" val="4109523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pic>
        <p:nvPicPr>
          <p:cNvPr id="11" name="Picture 10" descr="This image is an icon reading &quot;24Slides.&quot;">
            <a:extLst>
              <a:ext uri="{FF2B5EF4-FFF2-40B4-BE49-F238E27FC236}">
                <a16:creationId xmlns:a16="http://schemas.microsoft.com/office/drawing/2014/main" id="{2EDE650A-484A-4B1F-81B3-5F644EC5CD1B}"/>
              </a:ext>
            </a:extLst>
          </p:cNvPr>
          <p:cNvPicPr>
            <a:picLocks noChangeAspect="1"/>
          </p:cNvPicPr>
          <p:nvPr/>
        </p:nvPicPr>
        <p:blipFill rotWithShape="1">
          <a:blip r:embed="rId4">
            <a:extLst>
              <a:ext uri="{28A0092B-C50C-407E-A947-70E740481C1C}">
                <a14:useLocalDpi xmlns:a14="http://schemas.microsoft.com/office/drawing/2010/main"/>
              </a:ext>
            </a:extLst>
          </a:blip>
          <a:srcRect l="35690" t="44951" r="29720" b="44305"/>
          <a:stretch/>
        </p:blipFill>
        <p:spPr>
          <a:xfrm>
            <a:off x="7140095" y="5898395"/>
            <a:ext cx="1109553" cy="395430"/>
          </a:xfrm>
          <a:prstGeom prst="rect">
            <a:avLst/>
          </a:prstGeom>
          <a:noFill/>
          <a:ln>
            <a:noFill/>
          </a:ln>
        </p:spPr>
      </p:pic>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7045949" y="5809950"/>
            <a:ext cx="1812662" cy="1048049"/>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15" name="TextBox 14">
            <a:extLst>
              <a:ext uri="{FF2B5EF4-FFF2-40B4-BE49-F238E27FC236}">
                <a16:creationId xmlns:a16="http://schemas.microsoft.com/office/drawing/2014/main" id="{6CE58639-D111-4479-AA94-0A8DBB19CABD}"/>
              </a:ext>
            </a:extLst>
          </p:cNvPr>
          <p:cNvSpPr txBox="1"/>
          <p:nvPr/>
        </p:nvSpPr>
        <p:spPr>
          <a:xfrm>
            <a:off x="3904635" y="5893715"/>
            <a:ext cx="3304076" cy="400110"/>
          </a:xfrm>
          <a:prstGeom prst="rect">
            <a:avLst/>
          </a:prstGeom>
          <a:noFill/>
        </p:spPr>
        <p:txBody>
          <a:bodyPr wrap="square" rtlCol="0" anchor="ctr">
            <a:spAutoFit/>
          </a:bodyPr>
          <a:lstStyle/>
          <a:p>
            <a:pPr algn="ctr"/>
            <a:r>
              <a:rPr lang="en-US" sz="2000" dirty="0">
                <a:solidFill>
                  <a:schemeClr val="bg1"/>
                </a:solidFill>
                <a:latin typeface="+mj-lt"/>
              </a:rPr>
              <a:t>This template is made by</a:t>
            </a:r>
          </a:p>
        </p:txBody>
      </p:sp>
    </p:spTree>
    <p:extLst>
      <p:ext uri="{BB962C8B-B14F-4D97-AF65-F5344CB8AC3E}">
        <p14:creationId xmlns:p14="http://schemas.microsoft.com/office/powerpoint/2010/main" val="686076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Appendix 1 – Project board</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21</a:t>
            </a:fld>
            <a:endParaRPr lang="en-US" dirty="0"/>
          </a:p>
        </p:txBody>
      </p:sp>
      <p:pic>
        <p:nvPicPr>
          <p:cNvPr id="4" name="Picture 3">
            <a:extLst>
              <a:ext uri="{FF2B5EF4-FFF2-40B4-BE49-F238E27FC236}">
                <a16:creationId xmlns:a16="http://schemas.microsoft.com/office/drawing/2014/main" id="{A7816F0B-8998-4066-8448-EC5685978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4900"/>
            <a:ext cx="12192000" cy="5227282"/>
          </a:xfrm>
          <a:prstGeom prst="rect">
            <a:avLst/>
          </a:prstGeom>
        </p:spPr>
      </p:pic>
    </p:spTree>
    <p:extLst>
      <p:ext uri="{BB962C8B-B14F-4D97-AF65-F5344CB8AC3E}">
        <p14:creationId xmlns:p14="http://schemas.microsoft.com/office/powerpoint/2010/main" val="41296667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Appendix 2 – </a:t>
            </a:r>
            <a:r>
              <a:rPr lang="en-US" dirty="0" err="1"/>
              <a:t>github</a:t>
            </a:r>
            <a:r>
              <a:rPr lang="en-US" dirty="0"/>
              <a:t> repository</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22</a:t>
            </a:fld>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CF7BB989-DC33-4236-9DE1-69B1D1C6D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7" y="1104900"/>
            <a:ext cx="11558183" cy="5421898"/>
          </a:xfrm>
          <a:prstGeom prst="rect">
            <a:avLst/>
          </a:prstGeom>
        </p:spPr>
      </p:pic>
    </p:spTree>
    <p:extLst>
      <p:ext uri="{BB962C8B-B14F-4D97-AF65-F5344CB8AC3E}">
        <p14:creationId xmlns:p14="http://schemas.microsoft.com/office/powerpoint/2010/main" val="23101618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Appendix 3 – ERD Diagram</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23</a:t>
            </a:fld>
            <a:endParaRPr lang="en-US" dirty="0"/>
          </a:p>
        </p:txBody>
      </p:sp>
      <p:pic>
        <p:nvPicPr>
          <p:cNvPr id="4" name="Picture 3" descr="A close up of a map&#10;&#10;Description automatically generated">
            <a:extLst>
              <a:ext uri="{FF2B5EF4-FFF2-40B4-BE49-F238E27FC236}">
                <a16:creationId xmlns:a16="http://schemas.microsoft.com/office/drawing/2014/main" id="{05B3B6F8-DC08-4EC4-A540-6AA9E148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7" y="1024416"/>
            <a:ext cx="11457765" cy="5551875"/>
          </a:xfrm>
          <a:prstGeom prst="rect">
            <a:avLst/>
          </a:prstGeom>
        </p:spPr>
      </p:pic>
    </p:spTree>
    <p:extLst>
      <p:ext uri="{BB962C8B-B14F-4D97-AF65-F5344CB8AC3E}">
        <p14:creationId xmlns:p14="http://schemas.microsoft.com/office/powerpoint/2010/main" val="18500324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2" name="Picture 18" descr="Calendar Icon - Free image on Pixabay">
            <a:extLst>
              <a:ext uri="{FF2B5EF4-FFF2-40B4-BE49-F238E27FC236}">
                <a16:creationId xmlns:a16="http://schemas.microsoft.com/office/drawing/2014/main" id="{B63E3DE5-134E-4CCB-BCA5-F523B8B64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56559"/>
            <a:ext cx="2143125" cy="2144241"/>
          </a:xfrm>
          <a:prstGeom prst="rect">
            <a:avLst/>
          </a:prstGeom>
          <a:noFill/>
          <a:extLst>
            <a:ext uri="{909E8E84-426E-40DD-AFC4-6F175D3DCCD1}">
              <a14:hiddenFill xmlns:a14="http://schemas.microsoft.com/office/drawing/2010/main">
                <a:solidFill>
                  <a:srgbClr val="FFFFFF"/>
                </a:solidFill>
              </a14:hiddenFill>
            </a:ext>
          </a:extLst>
        </p:spPr>
      </p:pic>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Requirements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3</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27">
            <a:extLst>
              <a:ext uri="{FF2B5EF4-FFF2-40B4-BE49-F238E27FC236}">
                <a16:creationId xmlns:a16="http://schemas.microsoft.com/office/drawing/2014/main" id="{9DAA7F69-C186-4091-BB68-B61AF6E0F9E1}"/>
              </a:ext>
            </a:extLst>
          </p:cNvPr>
          <p:cNvSpPr txBox="1">
            <a:spLocks/>
          </p:cNvSpPr>
          <p:nvPr/>
        </p:nvSpPr>
        <p:spPr>
          <a:xfrm>
            <a:off x="304800" y="1459273"/>
            <a:ext cx="5791200"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artists</a:t>
            </a:r>
          </a:p>
        </p:txBody>
      </p:sp>
      <p:sp>
        <p:nvSpPr>
          <p:cNvPr id="49" name="Title 127">
            <a:extLst>
              <a:ext uri="{FF2B5EF4-FFF2-40B4-BE49-F238E27FC236}">
                <a16:creationId xmlns:a16="http://schemas.microsoft.com/office/drawing/2014/main" id="{906F8397-F641-485A-860D-8DBE4A27E66C}"/>
              </a:ext>
            </a:extLst>
          </p:cNvPr>
          <p:cNvSpPr txBox="1">
            <a:spLocks/>
          </p:cNvSpPr>
          <p:nvPr/>
        </p:nvSpPr>
        <p:spPr>
          <a:xfrm>
            <a:off x="6096000" y="1459273"/>
            <a:ext cx="5829300"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locations</a:t>
            </a:r>
          </a:p>
        </p:txBody>
      </p:sp>
      <p:sp>
        <p:nvSpPr>
          <p:cNvPr id="50" name="Title 127">
            <a:extLst>
              <a:ext uri="{FF2B5EF4-FFF2-40B4-BE49-F238E27FC236}">
                <a16:creationId xmlns:a16="http://schemas.microsoft.com/office/drawing/2014/main" id="{8800DF76-5E1D-4B02-B42D-3883A6E1C33F}"/>
              </a:ext>
            </a:extLst>
          </p:cNvPr>
          <p:cNvSpPr txBox="1">
            <a:spLocks/>
          </p:cNvSpPr>
          <p:nvPr/>
        </p:nvSpPr>
        <p:spPr>
          <a:xfrm>
            <a:off x="304800" y="4061259"/>
            <a:ext cx="5791200"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venues</a:t>
            </a:r>
          </a:p>
        </p:txBody>
      </p:sp>
      <p:sp>
        <p:nvSpPr>
          <p:cNvPr id="51" name="Title 127">
            <a:extLst>
              <a:ext uri="{FF2B5EF4-FFF2-40B4-BE49-F238E27FC236}">
                <a16:creationId xmlns:a16="http://schemas.microsoft.com/office/drawing/2014/main" id="{39B015A7-8303-4359-9105-E82E883047DF}"/>
              </a:ext>
            </a:extLst>
          </p:cNvPr>
          <p:cNvSpPr txBox="1">
            <a:spLocks/>
          </p:cNvSpPr>
          <p:nvPr/>
        </p:nvSpPr>
        <p:spPr>
          <a:xfrm>
            <a:off x="6096000" y="4061259"/>
            <a:ext cx="5829299"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Date and time</a:t>
            </a:r>
          </a:p>
        </p:txBody>
      </p:sp>
      <p:pic>
        <p:nvPicPr>
          <p:cNvPr id="1028" name="Picture 4" descr="Singer - Free music icons">
            <a:extLst>
              <a:ext uri="{FF2B5EF4-FFF2-40B4-BE49-F238E27FC236}">
                <a16:creationId xmlns:a16="http://schemas.microsoft.com/office/drawing/2014/main" id="{04EB08C7-866E-413A-8DEB-83CFA3F04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0385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 Icons - Free Download, PNG and SVG">
            <a:extLst>
              <a:ext uri="{FF2B5EF4-FFF2-40B4-BE49-F238E27FC236}">
                <a16:creationId xmlns:a16="http://schemas.microsoft.com/office/drawing/2014/main" id="{4B7CD139-6158-4929-98F0-7E505E501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364" y="1703859"/>
            <a:ext cx="2251737" cy="21857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nue Overview - Culture Coventry Conference Venues">
            <a:extLst>
              <a:ext uri="{FF2B5EF4-FFF2-40B4-BE49-F238E27FC236}">
                <a16:creationId xmlns:a16="http://schemas.microsoft.com/office/drawing/2014/main" id="{1FF9F726-0B83-4DFB-9C1D-FCC96F99E0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699" y="4256559"/>
            <a:ext cx="2143125" cy="214424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47">
            <a:extLst>
              <a:ext uri="{FF2B5EF4-FFF2-40B4-BE49-F238E27FC236}">
                <a16:creationId xmlns:a16="http://schemas.microsoft.com/office/drawing/2014/main" id="{AEA71695-FBC2-4FDA-95C1-CB60D952E1BC}"/>
              </a:ext>
            </a:extLst>
          </p:cNvPr>
          <p:cNvSpPr txBox="1"/>
          <p:nvPr/>
        </p:nvSpPr>
        <p:spPr>
          <a:xfrm>
            <a:off x="2694319" y="1864105"/>
            <a:ext cx="3219920" cy="193899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Popularity</a:t>
            </a:r>
          </a:p>
          <a:p>
            <a:pPr marL="285750" indent="-285750">
              <a:buFont typeface="Arial" panose="020B0604020202020204" pitchFamily="34" charset="0"/>
              <a:buChar char="•"/>
            </a:pPr>
            <a:r>
              <a:rPr lang="en-US" sz="1400" dirty="0">
                <a:solidFill>
                  <a:schemeClr val="tx1">
                    <a:lumMod val="75000"/>
                    <a:lumOff val="25000"/>
                  </a:schemeClr>
                </a:solidFill>
              </a:rPr>
              <a:t>Social following</a:t>
            </a:r>
          </a:p>
          <a:p>
            <a:pPr marL="285750" indent="-285750">
              <a:buFont typeface="Arial" panose="020B0604020202020204" pitchFamily="34" charset="0"/>
              <a:buChar char="•"/>
            </a:pPr>
            <a:r>
              <a:rPr lang="en-US" sz="1400" dirty="0">
                <a:solidFill>
                  <a:schemeClr val="tx1">
                    <a:lumMod val="75000"/>
                    <a:lumOff val="25000"/>
                  </a:schemeClr>
                </a:solidFill>
              </a:rPr>
              <a:t>Recent success</a:t>
            </a:r>
          </a:p>
          <a:p>
            <a:pPr marL="285750" indent="-285750">
              <a:buFont typeface="Arial" panose="020B0604020202020204" pitchFamily="34" charset="0"/>
              <a:buChar char="•"/>
            </a:pPr>
            <a:endParaRPr lang="en-US" sz="1400" dirty="0">
              <a:solidFill>
                <a:schemeClr val="tx1">
                  <a:lumMod val="75000"/>
                  <a:lumOff val="25000"/>
                </a:schemeClr>
              </a:solidFill>
            </a:endParaRPr>
          </a:p>
          <a:p>
            <a:r>
              <a:rPr lang="en-US" sz="1400" dirty="0">
                <a:solidFill>
                  <a:schemeClr val="tx1">
                    <a:lumMod val="75000"/>
                    <a:lumOff val="25000"/>
                  </a:schemeClr>
                </a:solidFill>
              </a:rPr>
              <a:t>Nationality</a:t>
            </a:r>
          </a:p>
          <a:p>
            <a:pPr marL="285750" indent="-285750">
              <a:buFont typeface="Arial" panose="020B0604020202020204" pitchFamily="34" charset="0"/>
              <a:buChar char="•"/>
            </a:pPr>
            <a:r>
              <a:rPr lang="en-US" sz="1400" dirty="0">
                <a:solidFill>
                  <a:schemeClr val="tx1">
                    <a:lumMod val="75000"/>
                    <a:lumOff val="25000"/>
                  </a:schemeClr>
                </a:solidFill>
              </a:rPr>
              <a:t>Local</a:t>
            </a:r>
          </a:p>
          <a:p>
            <a:pPr marL="285750" indent="-285750">
              <a:buFont typeface="Arial" panose="020B0604020202020204" pitchFamily="34" charset="0"/>
              <a:buChar char="•"/>
            </a:pPr>
            <a:r>
              <a:rPr lang="en-US" sz="1400" dirty="0">
                <a:solidFill>
                  <a:schemeClr val="tx1">
                    <a:lumMod val="75000"/>
                    <a:lumOff val="25000"/>
                  </a:schemeClr>
                </a:solidFill>
              </a:rPr>
              <a:t>International</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65" name="TextBox 47">
            <a:extLst>
              <a:ext uri="{FF2B5EF4-FFF2-40B4-BE49-F238E27FC236}">
                <a16:creationId xmlns:a16="http://schemas.microsoft.com/office/drawing/2014/main" id="{1AA958A4-A5A9-487C-B73D-1D1CDCAE0C94}"/>
              </a:ext>
            </a:extLst>
          </p:cNvPr>
          <p:cNvSpPr txBox="1"/>
          <p:nvPr/>
        </p:nvSpPr>
        <p:spPr>
          <a:xfrm>
            <a:off x="8542844" y="1858863"/>
            <a:ext cx="3219920"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Country must be inside the UK, Obviously !</a:t>
            </a:r>
          </a:p>
          <a:p>
            <a:endParaRPr lang="en-US" sz="1400" dirty="0">
              <a:solidFill>
                <a:schemeClr val="tx1">
                  <a:lumMod val="75000"/>
                  <a:lumOff val="25000"/>
                </a:schemeClr>
              </a:solidFill>
            </a:endParaRPr>
          </a:p>
          <a:p>
            <a:r>
              <a:rPr lang="en-US" sz="1400" dirty="0">
                <a:solidFill>
                  <a:schemeClr val="tx1">
                    <a:lumMod val="75000"/>
                    <a:lumOff val="25000"/>
                  </a:schemeClr>
                </a:solidFill>
              </a:rPr>
              <a:t>Popular location </a:t>
            </a:r>
          </a:p>
          <a:p>
            <a:pPr marL="285750" indent="-285750">
              <a:buFont typeface="Arial" panose="020B0604020202020204" pitchFamily="34" charset="0"/>
              <a:buChar char="•"/>
            </a:pPr>
            <a:r>
              <a:rPr lang="en-US" sz="1400" dirty="0">
                <a:solidFill>
                  <a:schemeClr val="tx1">
                    <a:lumMod val="75000"/>
                    <a:lumOff val="25000"/>
                  </a:schemeClr>
                </a:solidFill>
              </a:rPr>
              <a:t>Country </a:t>
            </a:r>
          </a:p>
          <a:p>
            <a:pPr marL="285750" indent="-285750">
              <a:buFont typeface="Arial" panose="020B0604020202020204" pitchFamily="34" charset="0"/>
              <a:buChar char="•"/>
            </a:pPr>
            <a:r>
              <a:rPr lang="en-US" sz="1400" dirty="0">
                <a:solidFill>
                  <a:schemeClr val="tx1">
                    <a:lumMod val="75000"/>
                    <a:lumOff val="25000"/>
                  </a:schemeClr>
                </a:solidFill>
              </a:rPr>
              <a:t>City</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66" name="TextBox 47">
            <a:extLst>
              <a:ext uri="{FF2B5EF4-FFF2-40B4-BE49-F238E27FC236}">
                <a16:creationId xmlns:a16="http://schemas.microsoft.com/office/drawing/2014/main" id="{DCF23C57-298F-458B-86AC-77787BAFB995}"/>
              </a:ext>
            </a:extLst>
          </p:cNvPr>
          <p:cNvSpPr txBox="1"/>
          <p:nvPr/>
        </p:nvSpPr>
        <p:spPr>
          <a:xfrm>
            <a:off x="2642951" y="4476319"/>
            <a:ext cx="3219920"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Popularity</a:t>
            </a:r>
          </a:p>
          <a:p>
            <a:pPr marL="285750" indent="-285750">
              <a:buFont typeface="Arial" panose="020B0604020202020204" pitchFamily="34" charset="0"/>
              <a:buChar char="•"/>
            </a:pPr>
            <a:r>
              <a:rPr lang="en-US" sz="1400" dirty="0">
                <a:solidFill>
                  <a:schemeClr val="tx1">
                    <a:lumMod val="75000"/>
                    <a:lumOff val="25000"/>
                  </a:schemeClr>
                </a:solidFill>
              </a:rPr>
              <a:t>Social following</a:t>
            </a:r>
          </a:p>
          <a:p>
            <a:pPr marL="285750" indent="-285750">
              <a:buFont typeface="Arial" panose="020B0604020202020204" pitchFamily="34" charset="0"/>
              <a:buChar char="•"/>
            </a:pPr>
            <a:r>
              <a:rPr lang="en-US" sz="1400" dirty="0">
                <a:solidFill>
                  <a:schemeClr val="tx1">
                    <a:lumMod val="75000"/>
                    <a:lumOff val="25000"/>
                  </a:schemeClr>
                </a:solidFill>
              </a:rPr>
              <a:t>Recent success</a:t>
            </a:r>
          </a:p>
          <a:p>
            <a:endParaRPr lang="en-US" sz="1400" dirty="0">
              <a:solidFill>
                <a:schemeClr val="tx1">
                  <a:lumMod val="75000"/>
                  <a:lumOff val="25000"/>
                </a:schemeClr>
              </a:solidFill>
            </a:endParaRPr>
          </a:p>
        </p:txBody>
      </p:sp>
      <p:sp>
        <p:nvSpPr>
          <p:cNvPr id="67" name="TextBox 47">
            <a:extLst>
              <a:ext uri="{FF2B5EF4-FFF2-40B4-BE49-F238E27FC236}">
                <a16:creationId xmlns:a16="http://schemas.microsoft.com/office/drawing/2014/main" id="{2B90A9F2-B27D-4FF1-9568-6D086E5B1EE4}"/>
              </a:ext>
            </a:extLst>
          </p:cNvPr>
          <p:cNvSpPr txBox="1"/>
          <p:nvPr/>
        </p:nvSpPr>
        <p:spPr>
          <a:xfrm>
            <a:off x="8542844" y="4476319"/>
            <a:ext cx="3219920" cy="12926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Popularity</a:t>
            </a:r>
          </a:p>
          <a:p>
            <a:pPr marL="285750" indent="-285750">
              <a:buFont typeface="Arial" panose="020B0604020202020204" pitchFamily="34" charset="0"/>
              <a:buChar char="•"/>
            </a:pPr>
            <a:r>
              <a:rPr lang="en-US" sz="1400" dirty="0">
                <a:solidFill>
                  <a:schemeClr val="tx1">
                    <a:lumMod val="75000"/>
                    <a:lumOff val="25000"/>
                  </a:schemeClr>
                </a:solidFill>
              </a:rPr>
              <a:t>Season</a:t>
            </a:r>
          </a:p>
          <a:p>
            <a:pPr marL="285750" indent="-285750">
              <a:buFont typeface="Arial" panose="020B0604020202020204" pitchFamily="34" charset="0"/>
              <a:buChar char="•"/>
            </a:pPr>
            <a:r>
              <a:rPr lang="en-US" sz="1400" dirty="0">
                <a:solidFill>
                  <a:schemeClr val="tx1">
                    <a:lumMod val="75000"/>
                    <a:lumOff val="25000"/>
                  </a:schemeClr>
                </a:solidFill>
              </a:rPr>
              <a:t>Month</a:t>
            </a:r>
          </a:p>
          <a:p>
            <a:pPr marL="285750" indent="-285750">
              <a:buFont typeface="Arial" panose="020B0604020202020204" pitchFamily="34" charset="0"/>
              <a:buChar char="•"/>
            </a:pPr>
            <a:r>
              <a:rPr lang="en-US" sz="1400" dirty="0">
                <a:solidFill>
                  <a:schemeClr val="tx1">
                    <a:lumMod val="75000"/>
                    <a:lumOff val="25000"/>
                  </a:schemeClr>
                </a:solidFill>
              </a:rPr>
              <a:t>Day of the week</a:t>
            </a:r>
          </a:p>
          <a:p>
            <a:pPr marL="285750" indent="-285750">
              <a:buFont typeface="Arial" panose="020B0604020202020204" pitchFamily="34" charset="0"/>
              <a:buChar char="•"/>
            </a:pPr>
            <a:r>
              <a:rPr lang="en-US" sz="1400" dirty="0">
                <a:solidFill>
                  <a:schemeClr val="tx1">
                    <a:lumMod val="75000"/>
                    <a:lumOff val="25000"/>
                  </a:schemeClr>
                </a:solidFill>
              </a:rPr>
              <a:t>Time</a:t>
            </a:r>
          </a:p>
          <a:p>
            <a:endParaRPr lang="en-US" sz="1400" dirty="0">
              <a:solidFill>
                <a:schemeClr val="tx1">
                  <a:lumMod val="75000"/>
                  <a:lumOff val="25000"/>
                </a:schemeClr>
              </a:solidFill>
            </a:endParaRPr>
          </a:p>
        </p:txBody>
      </p:sp>
    </p:spTree>
    <p:extLst>
      <p:ext uri="{BB962C8B-B14F-4D97-AF65-F5344CB8AC3E}">
        <p14:creationId xmlns:p14="http://schemas.microsoft.com/office/powerpoint/2010/main" val="129841015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304800" y="1687232"/>
            <a:ext cx="5257344" cy="4275007"/>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42738" y="3484381"/>
            <a:ext cx="6101297" cy="711023"/>
          </a:xfrm>
          <a:prstGeom prst="roundRect">
            <a:avLst>
              <a:gd name="adj" fmla="val 50000"/>
            </a:avLst>
          </a:prstGeom>
          <a:solidFill>
            <a:srgbClr val="6D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228B89D6-D457-43D1-99F9-B86C5647AEB2}"/>
              </a:ext>
              <a:ext uri="{C183D7F6-B498-43B3-948B-1728B52AA6E4}">
                <adec:decorative xmlns:adec="http://schemas.microsoft.com/office/drawing/2017/decorative" val="1"/>
              </a:ext>
            </a:extLst>
          </p:cNvPr>
          <p:cNvSpPr/>
          <p:nvPr/>
        </p:nvSpPr>
        <p:spPr>
          <a:xfrm>
            <a:off x="4942738" y="5284772"/>
            <a:ext cx="6101297" cy="711023"/>
          </a:xfrm>
          <a:prstGeom prst="roundRect">
            <a:avLst>
              <a:gd name="adj" fmla="val 50000"/>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4942738" y="2581612"/>
            <a:ext cx="6101297" cy="7110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42738" y="1687232"/>
            <a:ext cx="6101297" cy="711023"/>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Business questions</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4</a:t>
            </a:fld>
            <a:endParaRPr lang="en-US" dirty="0"/>
          </a:p>
        </p:txBody>
      </p:sp>
      <p:graphicFrame>
        <p:nvGraphicFramePr>
          <p:cNvPr id="23" name="Chart 22" descr="This is a chart. ">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1906347406"/>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 uri="{C183D7F6-B498-43B3-948B-1728B52AA6E4}">
                <adec:decorative xmlns:adec="http://schemas.microsoft.com/office/drawing/2017/decorative" val="1"/>
              </a:ext>
            </a:extLst>
          </p:cNvPr>
          <p:cNvSpPr/>
          <p:nvPr/>
        </p:nvSpPr>
        <p:spPr>
          <a:xfrm>
            <a:off x="1545852"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973593" y="1857035"/>
            <a:ext cx="4289594"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200" dirty="0"/>
              <a:t>Monthly breakdown of artists by number of streams, number of tracks and track peak position on Spotify</a:t>
            </a:r>
            <a:endParaRPr lang="en-US" sz="1050" dirty="0">
              <a:solidFill>
                <a:schemeClr val="bg1"/>
              </a:solidFill>
            </a:endParaRP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val="1"/>
              </a:ext>
            </a:extLst>
          </p:cNvPr>
          <p:cNvSpPr/>
          <p:nvPr/>
        </p:nvSpPr>
        <p:spPr>
          <a:xfrm>
            <a:off x="10374600" y="17556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a:t>
            </a:r>
          </a:p>
        </p:txBody>
      </p:sp>
      <p:sp>
        <p:nvSpPr>
          <p:cNvPr id="63" name="TextBox 47">
            <a:extLst>
              <a:ext uri="{FF2B5EF4-FFF2-40B4-BE49-F238E27FC236}">
                <a16:creationId xmlns:a16="http://schemas.microsoft.com/office/drawing/2014/main" id="{939B7CC5-439E-403C-9383-8988F3AAD7AF}"/>
              </a:ext>
            </a:extLst>
          </p:cNvPr>
          <p:cNvSpPr txBox="1"/>
          <p:nvPr/>
        </p:nvSpPr>
        <p:spPr>
          <a:xfrm>
            <a:off x="5973593" y="2722724"/>
            <a:ext cx="42895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solidFill>
                  <a:schemeClr val="bg1"/>
                </a:solidFill>
              </a:rPr>
              <a:t>Monthly analysis of number of live music events by event type (festival and live concerts) and day of week</a:t>
            </a: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val="1"/>
              </a:ext>
            </a:extLst>
          </p:cNvPr>
          <p:cNvSpPr/>
          <p:nvPr/>
        </p:nvSpPr>
        <p:spPr>
          <a:xfrm>
            <a:off x="10374600" y="2652111"/>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a:t>
            </a:r>
            <a:endParaRPr lang="en-US" sz="2400" dirty="0"/>
          </a:p>
        </p:txBody>
      </p:sp>
      <p:sp>
        <p:nvSpPr>
          <p:cNvPr id="65" name="TextBox 47">
            <a:extLst>
              <a:ext uri="{FF2B5EF4-FFF2-40B4-BE49-F238E27FC236}">
                <a16:creationId xmlns:a16="http://schemas.microsoft.com/office/drawing/2014/main" id="{BBF4A77D-999A-446C-A470-A09EABC1CB5F}"/>
              </a:ext>
            </a:extLst>
          </p:cNvPr>
          <p:cNvSpPr txBox="1"/>
          <p:nvPr/>
        </p:nvSpPr>
        <p:spPr>
          <a:xfrm>
            <a:off x="5973592" y="3627558"/>
            <a:ext cx="4289595"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solidFill>
                  <a:schemeClr val="bg1"/>
                </a:solidFill>
              </a:rPr>
              <a:t>City by city breakdown of venues by number of events and average popularity</a:t>
            </a:r>
          </a:p>
        </p:txBody>
      </p:sp>
      <p:sp>
        <p:nvSpPr>
          <p:cNvPr id="66" name="Oval 65">
            <a:extLst>
              <a:ext uri="{FF2B5EF4-FFF2-40B4-BE49-F238E27FC236}">
                <a16:creationId xmlns:a16="http://schemas.microsoft.com/office/drawing/2014/main" id="{B9C20A2B-9E5F-4699-B7E0-C92C4B4C11C6}"/>
              </a:ext>
              <a:ext uri="{C183D7F6-B498-43B3-948B-1728B52AA6E4}">
                <adec:decorative xmlns:adec="http://schemas.microsoft.com/office/drawing/2017/decorative" val="1"/>
              </a:ext>
            </a:extLst>
          </p:cNvPr>
          <p:cNvSpPr/>
          <p:nvPr/>
        </p:nvSpPr>
        <p:spPr>
          <a:xfrm>
            <a:off x="10374600" y="35569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a:t>
            </a:r>
            <a:endParaRPr lang="en-US" sz="2400" dirty="0"/>
          </a:p>
        </p:txBody>
      </p:sp>
      <p:sp>
        <p:nvSpPr>
          <p:cNvPr id="67" name="TextBox 47">
            <a:extLst>
              <a:ext uri="{FF2B5EF4-FFF2-40B4-BE49-F238E27FC236}">
                <a16:creationId xmlns:a16="http://schemas.microsoft.com/office/drawing/2014/main" id="{5CB8E5D9-5AB2-4AEE-973D-2AB9CE05AF2D}"/>
              </a:ext>
            </a:extLst>
          </p:cNvPr>
          <p:cNvSpPr txBox="1"/>
          <p:nvPr/>
        </p:nvSpPr>
        <p:spPr>
          <a:xfrm>
            <a:off x="5973593" y="5427521"/>
            <a:ext cx="42895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Monthly breakdown of artists by number of events and total stream-count</a:t>
            </a:r>
          </a:p>
        </p:txBody>
      </p:sp>
      <p:sp>
        <p:nvSpPr>
          <p:cNvPr id="68" name="Oval 67">
            <a:extLst>
              <a:ext uri="{FF2B5EF4-FFF2-40B4-BE49-F238E27FC236}">
                <a16:creationId xmlns:a16="http://schemas.microsoft.com/office/drawing/2014/main" id="{83DF543E-D479-4828-BA2F-2A24D956B7A2}"/>
              </a:ext>
              <a:ext uri="{C183D7F6-B498-43B3-948B-1728B52AA6E4}">
                <adec:decorative xmlns:adec="http://schemas.microsoft.com/office/drawing/2017/decorative" val="1"/>
              </a:ext>
            </a:extLst>
          </p:cNvPr>
          <p:cNvSpPr/>
          <p:nvPr/>
        </p:nvSpPr>
        <p:spPr>
          <a:xfrm>
            <a:off x="10374600" y="5356908"/>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5</a:t>
            </a:r>
            <a:endParaRPr lang="en-US" dirty="0"/>
          </a:p>
        </p:txBody>
      </p:sp>
      <p:sp>
        <p:nvSpPr>
          <p:cNvPr id="50" name="Rectangle: Rounded Corners 49">
            <a:extLst>
              <a:ext uri="{FF2B5EF4-FFF2-40B4-BE49-F238E27FC236}">
                <a16:creationId xmlns:a16="http://schemas.microsoft.com/office/drawing/2014/main" id="{BE05D491-1230-4417-95B7-7EC4AB2899E7}"/>
              </a:ext>
              <a:ext uri="{C183D7F6-B498-43B3-948B-1728B52AA6E4}">
                <adec:decorative xmlns:adec="http://schemas.microsoft.com/office/drawing/2017/decorative" val="1"/>
              </a:ext>
            </a:extLst>
          </p:cNvPr>
          <p:cNvSpPr/>
          <p:nvPr/>
        </p:nvSpPr>
        <p:spPr>
          <a:xfrm>
            <a:off x="4942738" y="4388841"/>
            <a:ext cx="6101297" cy="711023"/>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47">
            <a:extLst>
              <a:ext uri="{FF2B5EF4-FFF2-40B4-BE49-F238E27FC236}">
                <a16:creationId xmlns:a16="http://schemas.microsoft.com/office/drawing/2014/main" id="{48A0A2D7-475A-43F4-B6FF-392A7A40912C}"/>
              </a:ext>
            </a:extLst>
          </p:cNvPr>
          <p:cNvSpPr txBox="1"/>
          <p:nvPr/>
        </p:nvSpPr>
        <p:spPr>
          <a:xfrm>
            <a:off x="5973593" y="4531590"/>
            <a:ext cx="42895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solidFill>
                  <a:schemeClr val="bg1"/>
                </a:solidFill>
              </a:rPr>
              <a:t>Monthly analysis of the number of live music events starting at different hours of the day</a:t>
            </a:r>
          </a:p>
        </p:txBody>
      </p:sp>
      <p:sp>
        <p:nvSpPr>
          <p:cNvPr id="52" name="Oval 51">
            <a:extLst>
              <a:ext uri="{FF2B5EF4-FFF2-40B4-BE49-F238E27FC236}">
                <a16:creationId xmlns:a16="http://schemas.microsoft.com/office/drawing/2014/main" id="{3A486A14-CB22-4B62-8136-0ECAA24E29FB}"/>
              </a:ext>
              <a:ext uri="{C183D7F6-B498-43B3-948B-1728B52AA6E4}">
                <adec:decorative xmlns:adec="http://schemas.microsoft.com/office/drawing/2017/decorative" val="1"/>
              </a:ext>
            </a:extLst>
          </p:cNvPr>
          <p:cNvSpPr/>
          <p:nvPr/>
        </p:nvSpPr>
        <p:spPr>
          <a:xfrm>
            <a:off x="10374600" y="4460977"/>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Question Mark Image Transparent &amp; PNG Clipart Free Download - YWD">
            <a:extLst>
              <a:ext uri="{FF2B5EF4-FFF2-40B4-BE49-F238E27FC236}">
                <a16:creationId xmlns:a16="http://schemas.microsoft.com/office/drawing/2014/main" id="{0477400E-22A6-47F0-9EBE-DE9C60DA3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23" y="3097554"/>
            <a:ext cx="1501092" cy="1501092"/>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47">
            <a:extLst>
              <a:ext uri="{FF2B5EF4-FFF2-40B4-BE49-F238E27FC236}">
                <a16:creationId xmlns:a16="http://schemas.microsoft.com/office/drawing/2014/main" id="{AA44CC2F-20A4-41A5-9362-8E17E130447B}"/>
              </a:ext>
            </a:extLst>
          </p:cNvPr>
          <p:cNvSpPr txBox="1"/>
          <p:nvPr/>
        </p:nvSpPr>
        <p:spPr>
          <a:xfrm>
            <a:off x="447420" y="5444485"/>
            <a:ext cx="4289594" cy="71558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Selected period is between Mar-2019 and Feb-2020 in the UK</a:t>
            </a:r>
            <a:endParaRPr lang="en-GB" b="1" dirty="0"/>
          </a:p>
          <a:p>
            <a:pPr algn="ctr"/>
            <a:endParaRPr lang="en-US" sz="1050" dirty="0">
              <a:solidFill>
                <a:schemeClr val="bg1"/>
              </a:solidFill>
            </a:endParaRPr>
          </a:p>
        </p:txBody>
      </p:sp>
    </p:spTree>
    <p:extLst>
      <p:ext uri="{BB962C8B-B14F-4D97-AF65-F5344CB8AC3E}">
        <p14:creationId xmlns:p14="http://schemas.microsoft.com/office/powerpoint/2010/main" val="87792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1000"/>
                                        <p:tgtEl>
                                          <p:spTgt spid="64"/>
                                        </p:tgtEl>
                                      </p:cBhvr>
                                    </p:animEffect>
                                    <p:anim calcmode="lin" valueType="num">
                                      <p:cBhvr>
                                        <p:cTn id="30" dur="1000" fill="hold"/>
                                        <p:tgtEl>
                                          <p:spTgt spid="64"/>
                                        </p:tgtEl>
                                        <p:attrNameLst>
                                          <p:attrName>ppt_x</p:attrName>
                                        </p:attrNameLst>
                                      </p:cBhvr>
                                      <p:tavLst>
                                        <p:tav tm="0">
                                          <p:val>
                                            <p:strVal val="#ppt_x"/>
                                          </p:val>
                                        </p:tav>
                                        <p:tav tm="100000">
                                          <p:val>
                                            <p:strVal val="#ppt_x"/>
                                          </p:val>
                                        </p:tav>
                                      </p:tavLst>
                                    </p:anim>
                                    <p:anim calcmode="lin" valueType="num">
                                      <p:cBhvr>
                                        <p:cTn id="31" dur="1000" fill="hold"/>
                                        <p:tgtEl>
                                          <p:spTgt spid="6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1000"/>
                                        <p:tgtEl>
                                          <p:spTgt spid="65"/>
                                        </p:tgtEl>
                                      </p:cBhvr>
                                    </p:animEffect>
                                    <p:anim calcmode="lin" valueType="num">
                                      <p:cBhvr>
                                        <p:cTn id="42" dur="1000" fill="hold"/>
                                        <p:tgtEl>
                                          <p:spTgt spid="65"/>
                                        </p:tgtEl>
                                        <p:attrNameLst>
                                          <p:attrName>ppt_x</p:attrName>
                                        </p:attrNameLst>
                                      </p:cBhvr>
                                      <p:tavLst>
                                        <p:tav tm="0">
                                          <p:val>
                                            <p:strVal val="#ppt_x"/>
                                          </p:val>
                                        </p:tav>
                                        <p:tav tm="100000">
                                          <p:val>
                                            <p:strVal val="#ppt_x"/>
                                          </p:val>
                                        </p:tav>
                                      </p:tavLst>
                                    </p:anim>
                                    <p:anim calcmode="lin" valueType="num">
                                      <p:cBhvr>
                                        <p:cTn id="43" dur="1000" fill="hold"/>
                                        <p:tgtEl>
                                          <p:spTgt spid="6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1000"/>
                                        <p:tgtEl>
                                          <p:spTgt spid="66"/>
                                        </p:tgtEl>
                                      </p:cBhvr>
                                    </p:animEffect>
                                    <p:anim calcmode="lin" valueType="num">
                                      <p:cBhvr>
                                        <p:cTn id="47" dur="1000" fill="hold"/>
                                        <p:tgtEl>
                                          <p:spTgt spid="66"/>
                                        </p:tgtEl>
                                        <p:attrNameLst>
                                          <p:attrName>ppt_x</p:attrName>
                                        </p:attrNameLst>
                                      </p:cBhvr>
                                      <p:tavLst>
                                        <p:tav tm="0">
                                          <p:val>
                                            <p:strVal val="#ppt_x"/>
                                          </p:val>
                                        </p:tav>
                                        <p:tav tm="100000">
                                          <p:val>
                                            <p:strVal val="#ppt_x"/>
                                          </p:val>
                                        </p:tav>
                                      </p:tavLst>
                                    </p:anim>
                                    <p:anim calcmode="lin" valueType="num">
                                      <p:cBhvr>
                                        <p:cTn id="48" dur="1000" fill="hold"/>
                                        <p:tgtEl>
                                          <p:spTgt spid="6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1000"/>
                                        <p:tgtEl>
                                          <p:spTgt spid="58"/>
                                        </p:tgtEl>
                                      </p:cBhvr>
                                    </p:animEffect>
                                    <p:anim calcmode="lin" valueType="num">
                                      <p:cBhvr>
                                        <p:cTn id="52" dur="1000" fill="hold"/>
                                        <p:tgtEl>
                                          <p:spTgt spid="58"/>
                                        </p:tgtEl>
                                        <p:attrNameLst>
                                          <p:attrName>ppt_x</p:attrName>
                                        </p:attrNameLst>
                                      </p:cBhvr>
                                      <p:tavLst>
                                        <p:tav tm="0">
                                          <p:val>
                                            <p:strVal val="#ppt_x"/>
                                          </p:val>
                                        </p:tav>
                                        <p:tav tm="100000">
                                          <p:val>
                                            <p:strVal val="#ppt_x"/>
                                          </p:val>
                                        </p:tav>
                                      </p:tavLst>
                                    </p:anim>
                                    <p:anim calcmode="lin" valueType="num">
                                      <p:cBhvr>
                                        <p:cTn id="5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000"/>
                                        <p:tgtEl>
                                          <p:spTgt spid="52"/>
                                        </p:tgtEl>
                                      </p:cBhvr>
                                    </p:animEffect>
                                    <p:anim calcmode="lin" valueType="num">
                                      <p:cBhvr>
                                        <p:cTn id="64" dur="1000" fill="hold"/>
                                        <p:tgtEl>
                                          <p:spTgt spid="52"/>
                                        </p:tgtEl>
                                        <p:attrNameLst>
                                          <p:attrName>ppt_x</p:attrName>
                                        </p:attrNameLst>
                                      </p:cBhvr>
                                      <p:tavLst>
                                        <p:tav tm="0">
                                          <p:val>
                                            <p:strVal val="#ppt_x"/>
                                          </p:val>
                                        </p:tav>
                                        <p:tav tm="100000">
                                          <p:val>
                                            <p:strVal val="#ppt_x"/>
                                          </p:val>
                                        </p:tav>
                                      </p:tavLst>
                                    </p:anim>
                                    <p:anim calcmode="lin" valueType="num">
                                      <p:cBhvr>
                                        <p:cTn id="65" dur="1000" fill="hold"/>
                                        <p:tgtEl>
                                          <p:spTgt spid="5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1000"/>
                                        <p:tgtEl>
                                          <p:spTgt spid="50"/>
                                        </p:tgtEl>
                                      </p:cBhvr>
                                    </p:animEffect>
                                    <p:anim calcmode="lin" valueType="num">
                                      <p:cBhvr>
                                        <p:cTn id="69" dur="1000" fill="hold"/>
                                        <p:tgtEl>
                                          <p:spTgt spid="50"/>
                                        </p:tgtEl>
                                        <p:attrNameLst>
                                          <p:attrName>ppt_x</p:attrName>
                                        </p:attrNameLst>
                                      </p:cBhvr>
                                      <p:tavLst>
                                        <p:tav tm="0">
                                          <p:val>
                                            <p:strVal val="#ppt_x"/>
                                          </p:val>
                                        </p:tav>
                                        <p:tav tm="100000">
                                          <p:val>
                                            <p:strVal val="#ppt_x"/>
                                          </p:val>
                                        </p:tav>
                                      </p:tavLst>
                                    </p:anim>
                                    <p:anim calcmode="lin" valueType="num">
                                      <p:cBhvr>
                                        <p:cTn id="7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1000"/>
                                        <p:tgtEl>
                                          <p:spTgt spid="67"/>
                                        </p:tgtEl>
                                      </p:cBhvr>
                                    </p:animEffect>
                                    <p:anim calcmode="lin" valueType="num">
                                      <p:cBhvr>
                                        <p:cTn id="76" dur="1000" fill="hold"/>
                                        <p:tgtEl>
                                          <p:spTgt spid="67"/>
                                        </p:tgtEl>
                                        <p:attrNameLst>
                                          <p:attrName>ppt_x</p:attrName>
                                        </p:attrNameLst>
                                      </p:cBhvr>
                                      <p:tavLst>
                                        <p:tav tm="0">
                                          <p:val>
                                            <p:strVal val="#ppt_x"/>
                                          </p:val>
                                        </p:tav>
                                        <p:tav tm="100000">
                                          <p:val>
                                            <p:strVal val="#ppt_x"/>
                                          </p:val>
                                        </p:tav>
                                      </p:tavLst>
                                    </p:anim>
                                    <p:anim calcmode="lin" valueType="num">
                                      <p:cBhvr>
                                        <p:cTn id="77" dur="1000" fill="hold"/>
                                        <p:tgtEl>
                                          <p:spTgt spid="67"/>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1000"/>
                                        <p:tgtEl>
                                          <p:spTgt spid="68"/>
                                        </p:tgtEl>
                                      </p:cBhvr>
                                    </p:animEffect>
                                    <p:anim calcmode="lin" valueType="num">
                                      <p:cBhvr>
                                        <p:cTn id="81" dur="1000" fill="hold"/>
                                        <p:tgtEl>
                                          <p:spTgt spid="68"/>
                                        </p:tgtEl>
                                        <p:attrNameLst>
                                          <p:attrName>ppt_x</p:attrName>
                                        </p:attrNameLst>
                                      </p:cBhvr>
                                      <p:tavLst>
                                        <p:tav tm="0">
                                          <p:val>
                                            <p:strVal val="#ppt_x"/>
                                          </p:val>
                                        </p:tav>
                                        <p:tav tm="100000">
                                          <p:val>
                                            <p:strVal val="#ppt_x"/>
                                          </p:val>
                                        </p:tav>
                                      </p:tavLst>
                                    </p:anim>
                                    <p:anim calcmode="lin" valueType="num">
                                      <p:cBhvr>
                                        <p:cTn id="82" dur="1000" fill="hold"/>
                                        <p:tgtEl>
                                          <p:spTgt spid="6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1000"/>
                                        <p:tgtEl>
                                          <p:spTgt spid="59"/>
                                        </p:tgtEl>
                                      </p:cBhvr>
                                    </p:animEffect>
                                    <p:anim calcmode="lin" valueType="num">
                                      <p:cBhvr>
                                        <p:cTn id="86" dur="1000" fill="hold"/>
                                        <p:tgtEl>
                                          <p:spTgt spid="59"/>
                                        </p:tgtEl>
                                        <p:attrNameLst>
                                          <p:attrName>ppt_x</p:attrName>
                                        </p:attrNameLst>
                                      </p:cBhvr>
                                      <p:tavLst>
                                        <p:tav tm="0">
                                          <p:val>
                                            <p:strVal val="#ppt_x"/>
                                          </p:val>
                                        </p:tav>
                                        <p:tav tm="100000">
                                          <p:val>
                                            <p:strVal val="#ppt_x"/>
                                          </p:val>
                                        </p:tav>
                                      </p:tavLst>
                                    </p:anim>
                                    <p:anim calcmode="lin" valueType="num">
                                      <p:cBhvr>
                                        <p:cTn id="8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grpId="0" nodeType="click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1000" fill="hold"/>
                                        <p:tgtEl>
                                          <p:spTgt spid="88"/>
                                        </p:tgtEl>
                                        <p:attrNameLst>
                                          <p:attrName>ppt_w</p:attrName>
                                        </p:attrNameLst>
                                      </p:cBhvr>
                                      <p:tavLst>
                                        <p:tav tm="0">
                                          <p:val>
                                            <p:fltVal val="0"/>
                                          </p:val>
                                        </p:tav>
                                        <p:tav tm="100000">
                                          <p:val>
                                            <p:strVal val="#ppt_w"/>
                                          </p:val>
                                        </p:tav>
                                      </p:tavLst>
                                    </p:anim>
                                    <p:anim calcmode="lin" valueType="num">
                                      <p:cBhvr>
                                        <p:cTn id="93" dur="1000" fill="hold"/>
                                        <p:tgtEl>
                                          <p:spTgt spid="88"/>
                                        </p:tgtEl>
                                        <p:attrNameLst>
                                          <p:attrName>ppt_h</p:attrName>
                                        </p:attrNameLst>
                                      </p:cBhvr>
                                      <p:tavLst>
                                        <p:tav tm="0">
                                          <p:val>
                                            <p:fltVal val="0"/>
                                          </p:val>
                                        </p:tav>
                                        <p:tav tm="100000">
                                          <p:val>
                                            <p:strVal val="#ppt_h"/>
                                          </p:val>
                                        </p:tav>
                                      </p:tavLst>
                                    </p:anim>
                                    <p:anim calcmode="lin" valueType="num">
                                      <p:cBhvr>
                                        <p:cTn id="94" dur="1000" fill="hold"/>
                                        <p:tgtEl>
                                          <p:spTgt spid="88"/>
                                        </p:tgtEl>
                                        <p:attrNameLst>
                                          <p:attrName>style.rotation</p:attrName>
                                        </p:attrNameLst>
                                      </p:cBhvr>
                                      <p:tavLst>
                                        <p:tav tm="0">
                                          <p:val>
                                            <p:fltVal val="90"/>
                                          </p:val>
                                        </p:tav>
                                        <p:tav tm="100000">
                                          <p:val>
                                            <p:fltVal val="0"/>
                                          </p:val>
                                        </p:tav>
                                      </p:tavLst>
                                    </p:anim>
                                    <p:animEffect transition="in" filter="fade">
                                      <p:cBhvr>
                                        <p:cTn id="95"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57" grpId="0" animBg="1"/>
      <p:bldP spid="56" grpId="0" animBg="1"/>
      <p:bldP spid="61" grpId="0"/>
      <p:bldP spid="62" grpId="0" animBg="1"/>
      <p:bldP spid="63" grpId="0"/>
      <p:bldP spid="64" grpId="0" animBg="1"/>
      <p:bldP spid="65" grpId="0"/>
      <p:bldP spid="66" grpId="0" animBg="1"/>
      <p:bldP spid="67" grpId="0"/>
      <p:bldP spid="68" grpId="0" animBg="1"/>
      <p:bldP spid="50" grpId="0" animBg="1"/>
      <p:bldP spid="51" grpId="0"/>
      <p:bldP spid="52" grpId="0" animBg="1"/>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0" name="Chart 39" descr="This is a chart.">
            <a:extLst>
              <a:ext uri="{FF2B5EF4-FFF2-40B4-BE49-F238E27FC236}">
                <a16:creationId xmlns:a16="http://schemas.microsoft.com/office/drawing/2014/main" id="{18162A1C-5D5A-4433-8DB2-134D67A3D5CB}"/>
              </a:ext>
            </a:extLst>
          </p:cNvPr>
          <p:cNvGraphicFramePr/>
          <p:nvPr>
            <p:extLst>
              <p:ext uri="{D42A27DB-BD31-4B8C-83A1-F6EECF244321}">
                <p14:modId xmlns:p14="http://schemas.microsoft.com/office/powerpoint/2010/main" val="2610270635"/>
              </p:ext>
            </p:extLst>
          </p:nvPr>
        </p:nvGraphicFramePr>
        <p:xfrm>
          <a:off x="434186" y="2324866"/>
          <a:ext cx="6254275" cy="3347885"/>
        </p:xfrm>
        <a:graphic>
          <a:graphicData uri="http://schemas.openxmlformats.org/drawingml/2006/chart">
            <c:chart xmlns:c="http://schemas.openxmlformats.org/drawingml/2006/chart" xmlns:r="http://schemas.openxmlformats.org/officeDocument/2006/relationships" r:id="rId3"/>
          </a:graphicData>
        </a:graphic>
      </p:graphicFrame>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634A4F9E-61F7-4D26-8491-5F945D5C4E29}"/>
              </a:ext>
              <a:ext uri="{C183D7F6-B498-43B3-948B-1728B52AA6E4}">
                <adec:decorative xmlns:adec="http://schemas.microsoft.com/office/drawing/2017/decorative" val="1"/>
              </a:ext>
            </a:extLst>
          </p:cNvPr>
          <p:cNvSpPr/>
          <p:nvPr/>
        </p:nvSpPr>
        <p:spPr>
          <a:xfrm>
            <a:off x="7156776" y="3223140"/>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47">
            <a:extLst>
              <a:ext uri="{FF2B5EF4-FFF2-40B4-BE49-F238E27FC236}">
                <a16:creationId xmlns:a16="http://schemas.microsoft.com/office/drawing/2014/main" id="{73E51D0F-C13A-4F6C-9EE5-4C796F23FB96}"/>
              </a:ext>
            </a:extLst>
          </p:cNvPr>
          <p:cNvSpPr txBox="1"/>
          <p:nvPr/>
        </p:nvSpPr>
        <p:spPr>
          <a:xfrm>
            <a:off x="7806393" y="3210773"/>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36" name="Group 35">
            <a:extLst>
              <a:ext uri="{FF2B5EF4-FFF2-40B4-BE49-F238E27FC236}">
                <a16:creationId xmlns:a16="http://schemas.microsoft.com/office/drawing/2014/main" id="{BC09A931-854B-4B37-8A67-C4A960EAA344}"/>
              </a:ext>
              <a:ext uri="{C183D7F6-B498-43B3-948B-1728B52AA6E4}">
                <adec:decorative xmlns:adec="http://schemas.microsoft.com/office/drawing/2017/decorative" val="1"/>
              </a:ext>
            </a:extLst>
          </p:cNvPr>
          <p:cNvGrpSpPr/>
          <p:nvPr/>
        </p:nvGrpSpPr>
        <p:grpSpPr>
          <a:xfrm>
            <a:off x="7806393" y="3571661"/>
            <a:ext cx="3468225" cy="0"/>
            <a:chOff x="5388791" y="1573213"/>
            <a:chExt cx="2917009" cy="0"/>
          </a:xfrm>
        </p:grpSpPr>
        <p:sp>
          <p:nvSpPr>
            <p:cNvPr id="38" name="Line 7">
              <a:extLst>
                <a:ext uri="{FF2B5EF4-FFF2-40B4-BE49-F238E27FC236}">
                  <a16:creationId xmlns:a16="http://schemas.microsoft.com/office/drawing/2014/main" id="{22B7E11D-808D-4182-B244-491256DE8E7F}"/>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Line 7">
              <a:extLst>
                <a:ext uri="{FF2B5EF4-FFF2-40B4-BE49-F238E27FC236}">
                  <a16:creationId xmlns:a16="http://schemas.microsoft.com/office/drawing/2014/main" id="{FA2F8884-7496-43BC-B283-17B2238D781E}"/>
                </a:ext>
              </a:extLst>
            </p:cNvPr>
            <p:cNvSpPr>
              <a:spLocks noChangeShapeType="1"/>
            </p:cNvSpPr>
            <p:nvPr/>
          </p:nvSpPr>
          <p:spPr bwMode="auto">
            <a:xfrm>
              <a:off x="5388791" y="1573213"/>
              <a:ext cx="1633515" cy="0"/>
            </a:xfrm>
            <a:prstGeom prst="line">
              <a:avLst/>
            </a:prstGeom>
            <a:noFill/>
            <a:ln w="76200" cap="rnd">
              <a:solidFill>
                <a:srgbClr val="CE29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7" name="TextBox 57">
            <a:extLst>
              <a:ext uri="{FF2B5EF4-FFF2-40B4-BE49-F238E27FC236}">
                <a16:creationId xmlns:a16="http://schemas.microsoft.com/office/drawing/2014/main" id="{FEFA5DFF-96A6-492A-A4E7-4C845C063B38}"/>
              </a:ext>
            </a:extLst>
          </p:cNvPr>
          <p:cNvSpPr txBox="1"/>
          <p:nvPr/>
        </p:nvSpPr>
        <p:spPr>
          <a:xfrm>
            <a:off x="11390698" y="3379553"/>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60%</a:t>
            </a:r>
          </a:p>
        </p:txBody>
      </p:sp>
      <p:sp>
        <p:nvSpPr>
          <p:cNvPr id="28" name="TextBox 62">
            <a:extLst>
              <a:ext uri="{FF2B5EF4-FFF2-40B4-BE49-F238E27FC236}">
                <a16:creationId xmlns:a16="http://schemas.microsoft.com/office/drawing/2014/main" id="{51659907-07B0-4DB0-8B90-7E72BDBAED3B}"/>
              </a:ext>
            </a:extLst>
          </p:cNvPr>
          <p:cNvSpPr txBox="1"/>
          <p:nvPr/>
        </p:nvSpPr>
        <p:spPr>
          <a:xfrm>
            <a:off x="7806393" y="388243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30" name="Group 29">
            <a:extLst>
              <a:ext uri="{FF2B5EF4-FFF2-40B4-BE49-F238E27FC236}">
                <a16:creationId xmlns:a16="http://schemas.microsoft.com/office/drawing/2014/main" id="{86F03843-249D-4613-A818-1A9BC7E0376F}"/>
              </a:ext>
              <a:ext uri="{C183D7F6-B498-43B3-948B-1728B52AA6E4}">
                <adec:decorative xmlns:adec="http://schemas.microsoft.com/office/drawing/2017/decorative" val="1"/>
              </a:ext>
            </a:extLst>
          </p:cNvPr>
          <p:cNvGrpSpPr/>
          <p:nvPr/>
        </p:nvGrpSpPr>
        <p:grpSpPr>
          <a:xfrm>
            <a:off x="7806393" y="4243327"/>
            <a:ext cx="3468225" cy="0"/>
            <a:chOff x="5388791" y="1573213"/>
            <a:chExt cx="2917009" cy="0"/>
          </a:xfrm>
        </p:grpSpPr>
        <p:sp>
          <p:nvSpPr>
            <p:cNvPr id="32" name="Line 7">
              <a:extLst>
                <a:ext uri="{FF2B5EF4-FFF2-40B4-BE49-F238E27FC236}">
                  <a16:creationId xmlns:a16="http://schemas.microsoft.com/office/drawing/2014/main" id="{E464F7C5-1209-4C6C-B394-90C57173B191}"/>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Line 7">
              <a:extLst>
                <a:ext uri="{FF2B5EF4-FFF2-40B4-BE49-F238E27FC236}">
                  <a16:creationId xmlns:a16="http://schemas.microsoft.com/office/drawing/2014/main" id="{96F3F53A-5DBD-4553-9C2E-1D5E77F27372}"/>
                </a:ext>
              </a:extLst>
            </p:cNvPr>
            <p:cNvSpPr>
              <a:spLocks noChangeShapeType="1"/>
            </p:cNvSpPr>
            <p:nvPr/>
          </p:nvSpPr>
          <p:spPr bwMode="auto">
            <a:xfrm>
              <a:off x="5388791" y="1573213"/>
              <a:ext cx="2132202" cy="0"/>
            </a:xfrm>
            <a:prstGeom prst="line">
              <a:avLst/>
            </a:prstGeom>
            <a:noFill/>
            <a:ln w="762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1" name="TextBox 65">
            <a:extLst>
              <a:ext uri="{FF2B5EF4-FFF2-40B4-BE49-F238E27FC236}">
                <a16:creationId xmlns:a16="http://schemas.microsoft.com/office/drawing/2014/main" id="{FD00F1AC-7614-494E-8F7D-C44FE0ED2873}"/>
              </a:ext>
            </a:extLst>
          </p:cNvPr>
          <p:cNvSpPr txBox="1"/>
          <p:nvPr/>
        </p:nvSpPr>
        <p:spPr>
          <a:xfrm>
            <a:off x="11390698" y="4051219"/>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75%</a:t>
            </a:r>
          </a:p>
        </p:txBody>
      </p:sp>
      <p:sp>
        <p:nvSpPr>
          <p:cNvPr id="22" name="TextBox 69">
            <a:extLst>
              <a:ext uri="{FF2B5EF4-FFF2-40B4-BE49-F238E27FC236}">
                <a16:creationId xmlns:a16="http://schemas.microsoft.com/office/drawing/2014/main" id="{B71BA6C7-3C87-4195-B0BB-1626F1A1ADD2}"/>
              </a:ext>
            </a:extLst>
          </p:cNvPr>
          <p:cNvSpPr txBox="1"/>
          <p:nvPr/>
        </p:nvSpPr>
        <p:spPr>
          <a:xfrm>
            <a:off x="7806393" y="4554186"/>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24" name="Group 23">
            <a:extLst>
              <a:ext uri="{FF2B5EF4-FFF2-40B4-BE49-F238E27FC236}">
                <a16:creationId xmlns:a16="http://schemas.microsoft.com/office/drawing/2014/main" id="{57C87A94-A79B-4134-80A6-FFF8012F2484}"/>
              </a:ext>
              <a:ext uri="{C183D7F6-B498-43B3-948B-1728B52AA6E4}">
                <adec:decorative xmlns:adec="http://schemas.microsoft.com/office/drawing/2017/decorative" val="1"/>
              </a:ext>
            </a:extLst>
          </p:cNvPr>
          <p:cNvGrpSpPr/>
          <p:nvPr/>
        </p:nvGrpSpPr>
        <p:grpSpPr>
          <a:xfrm>
            <a:off x="7806393" y="4915074"/>
            <a:ext cx="3468225" cy="0"/>
            <a:chOff x="5388791" y="1573213"/>
            <a:chExt cx="2917009" cy="0"/>
          </a:xfrm>
        </p:grpSpPr>
        <p:sp>
          <p:nvSpPr>
            <p:cNvPr id="26" name="Line 7">
              <a:extLst>
                <a:ext uri="{FF2B5EF4-FFF2-40B4-BE49-F238E27FC236}">
                  <a16:creationId xmlns:a16="http://schemas.microsoft.com/office/drawing/2014/main" id="{FD7CA159-F8F2-4143-93C3-DC2FE32E930A}"/>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Line 7">
              <a:extLst>
                <a:ext uri="{FF2B5EF4-FFF2-40B4-BE49-F238E27FC236}">
                  <a16:creationId xmlns:a16="http://schemas.microsoft.com/office/drawing/2014/main" id="{13C2DEFB-DF3E-4BBA-928E-11847CDC6CE1}"/>
                </a:ext>
              </a:extLst>
            </p:cNvPr>
            <p:cNvSpPr>
              <a:spLocks noChangeShapeType="1"/>
            </p:cNvSpPr>
            <p:nvPr/>
          </p:nvSpPr>
          <p:spPr bwMode="auto">
            <a:xfrm>
              <a:off x="5388791" y="1573213"/>
              <a:ext cx="1051805" cy="0"/>
            </a:xfrm>
            <a:prstGeom prst="line">
              <a:avLst/>
            </a:prstGeom>
            <a:noFill/>
            <a:ln w="762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5" name="TextBox 72">
            <a:extLst>
              <a:ext uri="{FF2B5EF4-FFF2-40B4-BE49-F238E27FC236}">
                <a16:creationId xmlns:a16="http://schemas.microsoft.com/office/drawing/2014/main" id="{03E9B2C8-D756-468E-8986-8C91DD16482F}"/>
              </a:ext>
            </a:extLst>
          </p:cNvPr>
          <p:cNvSpPr txBox="1"/>
          <p:nvPr/>
        </p:nvSpPr>
        <p:spPr>
          <a:xfrm>
            <a:off x="11390698" y="4722966"/>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30%</a:t>
            </a:r>
          </a:p>
        </p:txBody>
      </p:sp>
      <p:sp>
        <p:nvSpPr>
          <p:cNvPr id="16" name="TextBox 76">
            <a:extLst>
              <a:ext uri="{FF2B5EF4-FFF2-40B4-BE49-F238E27FC236}">
                <a16:creationId xmlns:a16="http://schemas.microsoft.com/office/drawing/2014/main" id="{08E5DF78-04F3-437B-AA15-B6C3B6F35D17}"/>
              </a:ext>
            </a:extLst>
          </p:cNvPr>
          <p:cNvSpPr txBox="1"/>
          <p:nvPr/>
        </p:nvSpPr>
        <p:spPr>
          <a:xfrm>
            <a:off x="7806393" y="522460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18" name="Group 17">
            <a:extLst>
              <a:ext uri="{FF2B5EF4-FFF2-40B4-BE49-F238E27FC236}">
                <a16:creationId xmlns:a16="http://schemas.microsoft.com/office/drawing/2014/main" id="{831836C6-F323-4287-9087-E0F057D3DE26}"/>
              </a:ext>
              <a:ext uri="{C183D7F6-B498-43B3-948B-1728B52AA6E4}">
                <adec:decorative xmlns:adec="http://schemas.microsoft.com/office/drawing/2017/decorative" val="1"/>
              </a:ext>
            </a:extLst>
          </p:cNvPr>
          <p:cNvGrpSpPr/>
          <p:nvPr/>
        </p:nvGrpSpPr>
        <p:grpSpPr>
          <a:xfrm>
            <a:off x="7806393" y="5585497"/>
            <a:ext cx="3468225" cy="0"/>
            <a:chOff x="5388791" y="1573213"/>
            <a:chExt cx="2917009" cy="0"/>
          </a:xfrm>
        </p:grpSpPr>
        <p:sp>
          <p:nvSpPr>
            <p:cNvPr id="20" name="Line 7">
              <a:extLst>
                <a:ext uri="{FF2B5EF4-FFF2-40B4-BE49-F238E27FC236}">
                  <a16:creationId xmlns:a16="http://schemas.microsoft.com/office/drawing/2014/main" id="{9CDEF9AF-F548-4318-AAF2-2D1B15B6BCB8}"/>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Line 7">
              <a:extLst>
                <a:ext uri="{FF2B5EF4-FFF2-40B4-BE49-F238E27FC236}">
                  <a16:creationId xmlns:a16="http://schemas.microsoft.com/office/drawing/2014/main" id="{BF6C1063-3DB1-4139-BBB9-1370AF935B78}"/>
                </a:ext>
              </a:extLst>
            </p:cNvPr>
            <p:cNvSpPr>
              <a:spLocks noChangeShapeType="1"/>
            </p:cNvSpPr>
            <p:nvPr/>
          </p:nvSpPr>
          <p:spPr bwMode="auto">
            <a:xfrm>
              <a:off x="5388791" y="1573213"/>
              <a:ext cx="2747197" cy="0"/>
            </a:xfrm>
            <a:prstGeom prst="line">
              <a:avLst/>
            </a:prstGeom>
            <a:noFill/>
            <a:ln w="76200" cap="rnd">
              <a:solidFill>
                <a:srgbClr val="A6A6A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9" name="TextBox 79">
            <a:extLst>
              <a:ext uri="{FF2B5EF4-FFF2-40B4-BE49-F238E27FC236}">
                <a16:creationId xmlns:a16="http://schemas.microsoft.com/office/drawing/2014/main" id="{B0F6E0D7-78C4-40F6-B512-3F385B0E08BA}"/>
              </a:ext>
            </a:extLst>
          </p:cNvPr>
          <p:cNvSpPr txBox="1"/>
          <p:nvPr/>
        </p:nvSpPr>
        <p:spPr>
          <a:xfrm>
            <a:off x="11390698" y="5393389"/>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94%</a:t>
            </a:r>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8" name="Oval 107">
            <a:extLst>
              <a:ext uri="{FF2B5EF4-FFF2-40B4-BE49-F238E27FC236}">
                <a16:creationId xmlns:a16="http://schemas.microsoft.com/office/drawing/2014/main" id="{25402DE0-9847-4060-BCBB-3815517CAE80}"/>
              </a:ext>
              <a:ext uri="{C183D7F6-B498-43B3-948B-1728B52AA6E4}">
                <adec:decorative xmlns:adec="http://schemas.microsoft.com/office/drawing/2017/decorative" val="1"/>
              </a:ext>
            </a:extLst>
          </p:cNvPr>
          <p:cNvSpPr/>
          <p:nvPr/>
        </p:nvSpPr>
        <p:spPr>
          <a:xfrm>
            <a:off x="7147282" y="3871472"/>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1A18FEB0-5FCA-4B8E-9936-15F531834A0B}"/>
              </a:ext>
              <a:ext uri="{C183D7F6-B498-43B3-948B-1728B52AA6E4}">
                <adec:decorative xmlns:adec="http://schemas.microsoft.com/office/drawing/2017/decorative" val="1"/>
              </a:ext>
            </a:extLst>
          </p:cNvPr>
          <p:cNvSpPr/>
          <p:nvPr/>
        </p:nvSpPr>
        <p:spPr>
          <a:xfrm>
            <a:off x="7147282" y="4566553"/>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0C1CC42-D2AA-4B89-8991-D8E098EBF126}"/>
              </a:ext>
              <a:ext uri="{C183D7F6-B498-43B3-948B-1728B52AA6E4}">
                <adec:decorative xmlns:adec="http://schemas.microsoft.com/office/drawing/2017/decorative" val="1"/>
              </a:ext>
            </a:extLst>
          </p:cNvPr>
          <p:cNvSpPr/>
          <p:nvPr/>
        </p:nvSpPr>
        <p:spPr>
          <a:xfrm>
            <a:off x="7147282" y="5236976"/>
            <a:ext cx="482603" cy="482603"/>
          </a:xfrm>
          <a:prstGeom prst="ellipse">
            <a:avLst/>
          </a:prstGeom>
          <a:solidFill>
            <a:srgbClr val="A6A6A6"/>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306040" y="4029772"/>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96" name="Group 95" descr="This is an icon of a pie chart. ">
            <a:extLst>
              <a:ext uri="{FF2B5EF4-FFF2-40B4-BE49-F238E27FC236}">
                <a16:creationId xmlns:a16="http://schemas.microsoft.com/office/drawing/2014/main" id="{F41C9A52-9B58-416E-81BA-0379994CF5B7}"/>
              </a:ext>
            </a:extLst>
          </p:cNvPr>
          <p:cNvGrpSpPr/>
          <p:nvPr/>
        </p:nvGrpSpPr>
        <p:grpSpPr>
          <a:xfrm>
            <a:off x="7280643" y="4699914"/>
            <a:ext cx="215881" cy="215881"/>
            <a:chOff x="4319588" y="4213225"/>
            <a:chExt cx="287338" cy="287338"/>
          </a:xfrm>
          <a:solidFill>
            <a:schemeClr val="bg1"/>
          </a:solidFill>
          <a:effectLst/>
        </p:grpSpPr>
        <p:sp>
          <p:nvSpPr>
            <p:cNvPr id="97" name="Freeform 421">
              <a:extLst>
                <a:ext uri="{FF2B5EF4-FFF2-40B4-BE49-F238E27FC236}">
                  <a16:creationId xmlns:a16="http://schemas.microsoft.com/office/drawing/2014/main" id="{3B43AB95-465E-4787-BAA0-F4F7C621D084}"/>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8" name="Freeform 422">
              <a:extLst>
                <a:ext uri="{FF2B5EF4-FFF2-40B4-BE49-F238E27FC236}">
                  <a16:creationId xmlns:a16="http://schemas.microsoft.com/office/drawing/2014/main" id="{2D15B5D1-3858-4D36-A23C-F9285E3CC93B}"/>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9" name="Freeform 423">
              <a:extLst>
                <a:ext uri="{FF2B5EF4-FFF2-40B4-BE49-F238E27FC236}">
                  <a16:creationId xmlns:a16="http://schemas.microsoft.com/office/drawing/2014/main" id="{A85650C6-A352-4849-8237-E8D0D7A6090A}"/>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4" name="Freeform 4404" descr="This is an icon of an hourglass.">
            <a:extLst>
              <a:ext uri="{FF2B5EF4-FFF2-40B4-BE49-F238E27FC236}">
                <a16:creationId xmlns:a16="http://schemas.microsoft.com/office/drawing/2014/main" id="{DF91D015-C26B-4016-9D8E-A4F27E7BBD97}"/>
              </a:ext>
            </a:extLst>
          </p:cNvPr>
          <p:cNvSpPr>
            <a:spLocks noEditPoints="1"/>
          </p:cNvSpPr>
          <p:nvPr/>
        </p:nvSpPr>
        <p:spPr bwMode="auto">
          <a:xfrm>
            <a:off x="7310461" y="5371530"/>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1" name="TextBox 47">
            <a:extLst>
              <a:ext uri="{FF2B5EF4-FFF2-40B4-BE49-F238E27FC236}">
                <a16:creationId xmlns:a16="http://schemas.microsoft.com/office/drawing/2014/main" id="{853D56A8-B36E-4520-9327-AFD45439C181}"/>
              </a:ext>
            </a:extLst>
          </p:cNvPr>
          <p:cNvSpPr txBox="1"/>
          <p:nvPr/>
        </p:nvSpPr>
        <p:spPr>
          <a:xfrm>
            <a:off x="7184003" y="1663367"/>
            <a:ext cx="4537090" cy="27699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lumMod val="75000"/>
                    <a:lumOff val="25000"/>
                  </a:schemeClr>
                </a:solidFill>
              </a:rPr>
              <a:t>P O P U L A R I T Y     M A T </a:t>
            </a:r>
            <a:r>
              <a:rPr lang="en-US" dirty="0" err="1">
                <a:solidFill>
                  <a:schemeClr val="tx1">
                    <a:lumMod val="75000"/>
                    <a:lumOff val="25000"/>
                  </a:schemeClr>
                </a:solidFill>
              </a:rPr>
              <a:t>T</a:t>
            </a:r>
            <a:r>
              <a:rPr lang="en-US" dirty="0">
                <a:solidFill>
                  <a:schemeClr val="tx1">
                    <a:lumMod val="75000"/>
                    <a:lumOff val="25000"/>
                  </a:schemeClr>
                </a:solidFill>
              </a:rPr>
              <a:t> E R S ! ! !</a:t>
            </a:r>
          </a:p>
        </p:txBody>
      </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highlight>
                  <a:srgbClr val="FFFF00"/>
                </a:highlight>
              </a:rPr>
              <a:t>FEATURES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5</a:t>
            </a:fld>
            <a:endParaRPr lang="en-US" dirty="0"/>
          </a:p>
        </p:txBody>
      </p:sp>
    </p:spTree>
    <p:extLst>
      <p:ext uri="{BB962C8B-B14F-4D97-AF65-F5344CB8AC3E}">
        <p14:creationId xmlns:p14="http://schemas.microsoft.com/office/powerpoint/2010/main" val="342790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Initial Sources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6</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Spotify — Logo and Brand Assets">
            <a:extLst>
              <a:ext uri="{FF2B5EF4-FFF2-40B4-BE49-F238E27FC236}">
                <a16:creationId xmlns:a16="http://schemas.microsoft.com/office/drawing/2014/main" id="{83670E30-BD1F-4835-BA2F-D43A768F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06" y="3848100"/>
            <a:ext cx="3849995" cy="11539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ner Music Responds To Songkick Concert Listing Concerns ...">
            <a:extLst>
              <a:ext uri="{FF2B5EF4-FFF2-40B4-BE49-F238E27FC236}">
                <a16:creationId xmlns:a16="http://schemas.microsoft.com/office/drawing/2014/main" id="{AC229AD2-D622-4C0D-9780-1BEDD94C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066" y="2487771"/>
            <a:ext cx="30956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ast.fm | Play music, find songs, and discover artists">
            <a:extLst>
              <a:ext uri="{FF2B5EF4-FFF2-40B4-BE49-F238E27FC236}">
                <a16:creationId xmlns:a16="http://schemas.microsoft.com/office/drawing/2014/main" id="{389CF087-12C5-4186-A839-755F48D8B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065" y="4171117"/>
            <a:ext cx="3199671" cy="168240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istory:About/Logos - MusicBrainz Wiki">
            <a:extLst>
              <a:ext uri="{FF2B5EF4-FFF2-40B4-BE49-F238E27FC236}">
                <a16:creationId xmlns:a16="http://schemas.microsoft.com/office/drawing/2014/main" id="{51934331-C35F-42BA-BBD6-CCF641F8B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834" y="1802181"/>
            <a:ext cx="3683466" cy="368346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erson silhouette with question mark Royalty Free Vector">
            <a:extLst>
              <a:ext uri="{FF2B5EF4-FFF2-40B4-BE49-F238E27FC236}">
                <a16:creationId xmlns:a16="http://schemas.microsoft.com/office/drawing/2014/main" id="{6119029A-C015-47E0-B586-433C6C505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3274" y="3927236"/>
            <a:ext cx="1846106" cy="24798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witter Logo Vector (.EPS) Free Download">
            <a:extLst>
              <a:ext uri="{FF2B5EF4-FFF2-40B4-BE49-F238E27FC236}">
                <a16:creationId xmlns:a16="http://schemas.microsoft.com/office/drawing/2014/main" id="{56D22EF9-CD61-4F05-89DC-3BAD22E02A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467" y="1420766"/>
            <a:ext cx="27813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oundCloud Vector Logo - Download Free SVG Icon | Worldvectorlogo">
            <a:extLst>
              <a:ext uri="{FF2B5EF4-FFF2-40B4-BE49-F238E27FC236}">
                <a16:creationId xmlns:a16="http://schemas.microsoft.com/office/drawing/2014/main" id="{D3615918-B15B-4799-A357-2803FD92EC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7948" y="1372353"/>
            <a:ext cx="283845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89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randombar(horizontal)">
                                      <p:cBhvr>
                                        <p:cTn id="11" dur="500"/>
                                        <p:tgtEl>
                                          <p:spTgt spid="307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0"/>
                                        </p:tgtEl>
                                        <p:attrNameLst>
                                          <p:attrName>style.visibility</p:attrName>
                                        </p:attrNameLst>
                                      </p:cBhvr>
                                      <p:to>
                                        <p:strVal val="visible"/>
                                      </p:to>
                                    </p:set>
                                    <p:anim calcmode="lin" valueType="num">
                                      <p:cBhvr additive="base">
                                        <p:cTn id="16" dur="500" fill="hold"/>
                                        <p:tgtEl>
                                          <p:spTgt spid="3080"/>
                                        </p:tgtEl>
                                        <p:attrNameLst>
                                          <p:attrName>ppt_x</p:attrName>
                                        </p:attrNameLst>
                                      </p:cBhvr>
                                      <p:tavLst>
                                        <p:tav tm="0">
                                          <p:val>
                                            <p:strVal val="#ppt_x"/>
                                          </p:val>
                                        </p:tav>
                                        <p:tav tm="100000">
                                          <p:val>
                                            <p:strVal val="#ppt_x"/>
                                          </p:val>
                                        </p:tav>
                                      </p:tavLst>
                                    </p:anim>
                                    <p:anim calcmode="lin" valueType="num">
                                      <p:cBhvr additive="base">
                                        <p:cTn id="1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wipe(down)">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2000"/>
                                        <p:tgtEl>
                                          <p:spTgt spid="3082"/>
                                        </p:tgtEl>
                                      </p:cBhvr>
                                    </p:animEffect>
                                    <p:anim calcmode="lin" valueType="num">
                                      <p:cBhvr>
                                        <p:cTn id="28" dur="2000" fill="hold"/>
                                        <p:tgtEl>
                                          <p:spTgt spid="3082"/>
                                        </p:tgtEl>
                                        <p:attrNameLst>
                                          <p:attrName>ppt_w</p:attrName>
                                        </p:attrNameLst>
                                      </p:cBhvr>
                                      <p:tavLst>
                                        <p:tav tm="0" fmla="#ppt_w*sin(2.5*pi*$)">
                                          <p:val>
                                            <p:fltVal val="0"/>
                                          </p:val>
                                        </p:tav>
                                        <p:tav tm="100000">
                                          <p:val>
                                            <p:fltVal val="1"/>
                                          </p:val>
                                        </p:tav>
                                      </p:tavLst>
                                    </p:anim>
                                    <p:anim calcmode="lin" valueType="num">
                                      <p:cBhvr>
                                        <p:cTn id="29" dur="2000" fill="hold"/>
                                        <p:tgtEl>
                                          <p:spTgt spid="3082"/>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 calcmode="lin" valueType="num">
                                      <p:cBhvr>
                                        <p:cTn id="34" dur="500" fill="hold"/>
                                        <p:tgtEl>
                                          <p:spTgt spid="3084"/>
                                        </p:tgtEl>
                                        <p:attrNameLst>
                                          <p:attrName>ppt_w</p:attrName>
                                        </p:attrNameLst>
                                      </p:cBhvr>
                                      <p:tavLst>
                                        <p:tav tm="0">
                                          <p:val>
                                            <p:fltVal val="0"/>
                                          </p:val>
                                        </p:tav>
                                        <p:tav tm="100000">
                                          <p:val>
                                            <p:strVal val="#ppt_w"/>
                                          </p:val>
                                        </p:tav>
                                      </p:tavLst>
                                    </p:anim>
                                    <p:anim calcmode="lin" valueType="num">
                                      <p:cBhvr>
                                        <p:cTn id="35" dur="500" fill="hold"/>
                                        <p:tgtEl>
                                          <p:spTgt spid="3084"/>
                                        </p:tgtEl>
                                        <p:attrNameLst>
                                          <p:attrName>ppt_h</p:attrName>
                                        </p:attrNameLst>
                                      </p:cBhvr>
                                      <p:tavLst>
                                        <p:tav tm="0">
                                          <p:val>
                                            <p:fltVal val="0"/>
                                          </p:val>
                                        </p:tav>
                                        <p:tav tm="100000">
                                          <p:val>
                                            <p:strVal val="#ppt_h"/>
                                          </p:val>
                                        </p:tav>
                                      </p:tavLst>
                                    </p:anim>
                                    <p:animEffect transition="in" filter="fade">
                                      <p:cBhvr>
                                        <p:cTn id="36" dur="500"/>
                                        <p:tgtEl>
                                          <p:spTgt spid="308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Utilized sources </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7</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Spotify — Logo and Brand Assets">
            <a:extLst>
              <a:ext uri="{FF2B5EF4-FFF2-40B4-BE49-F238E27FC236}">
                <a16:creationId xmlns:a16="http://schemas.microsoft.com/office/drawing/2014/main" id="{83670E30-BD1F-4835-BA2F-D43A768F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108635"/>
            <a:ext cx="2915145" cy="9446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ner Music Responds To Songkick Concert Listing Concerns ...">
            <a:extLst>
              <a:ext uri="{FF2B5EF4-FFF2-40B4-BE49-F238E27FC236}">
                <a16:creationId xmlns:a16="http://schemas.microsoft.com/office/drawing/2014/main" id="{AC229AD2-D622-4C0D-9780-1BEDD94C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324734"/>
            <a:ext cx="2737820" cy="12254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verview (Part I) Music Music Information Retrieval (MIR) Music ...">
            <a:extLst>
              <a:ext uri="{FF2B5EF4-FFF2-40B4-BE49-F238E27FC236}">
                <a16:creationId xmlns:a16="http://schemas.microsoft.com/office/drawing/2014/main" id="{26A47AC3-AD36-40CC-BE3E-53F06D4C2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546" y="1175935"/>
            <a:ext cx="3119935" cy="6977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47">
            <a:extLst>
              <a:ext uri="{FF2B5EF4-FFF2-40B4-BE49-F238E27FC236}">
                <a16:creationId xmlns:a16="http://schemas.microsoft.com/office/drawing/2014/main" id="{1198CAFD-F337-45B2-AAD9-920EA3A5E612}"/>
              </a:ext>
            </a:extLst>
          </p:cNvPr>
          <p:cNvSpPr txBox="1"/>
          <p:nvPr/>
        </p:nvSpPr>
        <p:spPr>
          <a:xfrm>
            <a:off x="3461365" y="1175935"/>
            <a:ext cx="2559661"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400" dirty="0">
              <a:hlinkClick r:id="rId6"/>
            </a:endParaRPr>
          </a:p>
          <a:p>
            <a:r>
              <a:rPr lang="en-GB" sz="1400" dirty="0">
                <a:hlinkClick r:id="rId6"/>
              </a:rPr>
              <a:t>https://spotifycharts.com/</a:t>
            </a:r>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18" name="TextBox 47">
            <a:extLst>
              <a:ext uri="{FF2B5EF4-FFF2-40B4-BE49-F238E27FC236}">
                <a16:creationId xmlns:a16="http://schemas.microsoft.com/office/drawing/2014/main" id="{057487F5-81AE-4205-B014-1B107CBD54FA}"/>
              </a:ext>
            </a:extLst>
          </p:cNvPr>
          <p:cNvSpPr txBox="1"/>
          <p:nvPr/>
        </p:nvSpPr>
        <p:spPr>
          <a:xfrm>
            <a:off x="304800" y="2169350"/>
            <a:ext cx="5791200" cy="190821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Spotify Charts </a:t>
            </a:r>
            <a:r>
              <a:rPr lang="en-US" sz="1400" dirty="0"/>
              <a:t>provides Top popular streams in </a:t>
            </a:r>
            <a:r>
              <a:rPr lang="en-US" sz="1400" b="1" dirty="0"/>
              <a:t>Daily</a:t>
            </a:r>
            <a:r>
              <a:rPr lang="en-US" sz="1400" dirty="0"/>
              <a:t> and </a:t>
            </a:r>
            <a:r>
              <a:rPr lang="en-US" sz="1400" b="1" dirty="0"/>
              <a:t>Weekly</a:t>
            </a:r>
            <a:r>
              <a:rPr lang="en-US" sz="1400" dirty="0"/>
              <a:t> basis.</a:t>
            </a:r>
          </a:p>
          <a:p>
            <a:endParaRPr lang="en-US" sz="1400" dirty="0"/>
          </a:p>
          <a:p>
            <a:endParaRPr lang="en-US" sz="1400" dirty="0"/>
          </a:p>
          <a:p>
            <a:pPr marL="285750" indent="-285750">
              <a:buFont typeface="Wingdings" panose="05000000000000000000" pitchFamily="2" charset="2"/>
              <a:buChar char="ü"/>
            </a:pPr>
            <a:r>
              <a:rPr lang="en-GB" sz="1400" dirty="0"/>
              <a:t>124 million subscribers compared to Apple music’s 60 million </a:t>
            </a:r>
            <a:r>
              <a:rPr lang="en-GB" sz="1200" dirty="0"/>
              <a:t>(Feb 2020, musically.com)</a:t>
            </a:r>
            <a:endParaRPr lang="en-GB" sz="3200" dirty="0"/>
          </a:p>
          <a:p>
            <a:pPr marL="285750" indent="-285750">
              <a:buFont typeface="Wingdings" panose="05000000000000000000" pitchFamily="2" charset="2"/>
              <a:buChar char="ü"/>
            </a:pPr>
            <a:r>
              <a:rPr lang="en-GB" sz="1400" dirty="0"/>
              <a:t>Ease of use and accessibility</a:t>
            </a:r>
          </a:p>
          <a:p>
            <a:pPr marL="285750" indent="-285750">
              <a:buFont typeface="Wingdings" panose="05000000000000000000" pitchFamily="2" charset="2"/>
              <a:buChar char="ü"/>
            </a:pPr>
            <a:r>
              <a:rPr lang="en-GB" sz="1400" dirty="0"/>
              <a:t>Location filters</a:t>
            </a:r>
          </a:p>
          <a:p>
            <a:pPr marL="285750" indent="-285750">
              <a:buFont typeface="Wingdings" panose="05000000000000000000" pitchFamily="2" charset="2"/>
              <a:buChar char="ü"/>
            </a:pPr>
            <a:r>
              <a:rPr lang="en-GB" sz="1400" dirty="0"/>
              <a:t>Provides data as CSV files</a:t>
            </a:r>
            <a:endParaRPr lang="en-US" sz="1400" dirty="0"/>
          </a:p>
          <a:p>
            <a:endParaRPr lang="en-US" sz="1400" dirty="0">
              <a:solidFill>
                <a:schemeClr val="tx1">
                  <a:lumMod val="75000"/>
                  <a:lumOff val="25000"/>
                </a:schemeClr>
              </a:solidFill>
            </a:endParaRPr>
          </a:p>
        </p:txBody>
      </p:sp>
      <p:sp>
        <p:nvSpPr>
          <p:cNvPr id="19" name="TextBox 47">
            <a:extLst>
              <a:ext uri="{FF2B5EF4-FFF2-40B4-BE49-F238E27FC236}">
                <a16:creationId xmlns:a16="http://schemas.microsoft.com/office/drawing/2014/main" id="{7091E8B1-1246-4A9F-8490-4FDBA3DDC94D}"/>
              </a:ext>
            </a:extLst>
          </p:cNvPr>
          <p:cNvSpPr txBox="1"/>
          <p:nvPr/>
        </p:nvSpPr>
        <p:spPr>
          <a:xfrm>
            <a:off x="6134100" y="2169350"/>
            <a:ext cx="5791200" cy="193899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t>MusicBrainz</a:t>
            </a:r>
            <a:r>
              <a:rPr lang="en-US" sz="1400" dirty="0"/>
              <a:t> is a community-maintained open source encyclopedia of music information. </a:t>
            </a:r>
          </a:p>
          <a:p>
            <a:endParaRPr lang="en-US" sz="1400" dirty="0"/>
          </a:p>
          <a:p>
            <a:pPr marL="285750" indent="-285750">
              <a:buFont typeface="Wingdings" panose="05000000000000000000" pitchFamily="2" charset="2"/>
              <a:buChar char="ü"/>
            </a:pPr>
            <a:r>
              <a:rPr lang="en-US" sz="1400" dirty="0"/>
              <a:t>It stores all the various pieces of information about music, from artists and their releases to works and their composers.</a:t>
            </a:r>
          </a:p>
          <a:p>
            <a:pPr marL="285750" indent="-285750">
              <a:buFont typeface="Wingdings" panose="05000000000000000000" pitchFamily="2" charset="2"/>
              <a:buChar char="ü"/>
            </a:pPr>
            <a:r>
              <a:rPr lang="en-US" sz="1400" dirty="0"/>
              <a:t>Opensource and reliable</a:t>
            </a:r>
          </a:p>
          <a:p>
            <a:pPr marL="285750" indent="-285750">
              <a:buFont typeface="Wingdings" panose="05000000000000000000" pitchFamily="2" charset="2"/>
              <a:buChar char="ü"/>
            </a:pPr>
            <a:r>
              <a:rPr lang="en-US" sz="1400" dirty="0"/>
              <a:t>Well-documented</a:t>
            </a:r>
          </a:p>
          <a:p>
            <a:pPr marL="285750" indent="-285750">
              <a:buFont typeface="Wingdings" panose="05000000000000000000" pitchFamily="2" charset="2"/>
              <a:buChar char="ü"/>
            </a:pPr>
            <a:r>
              <a:rPr lang="en-US" sz="1400" dirty="0"/>
              <a:t>Provides data as PostgreSQL dump files</a:t>
            </a:r>
          </a:p>
          <a:p>
            <a:pPr marL="285750" indent="-285750">
              <a:buFont typeface="Wingdings" panose="05000000000000000000" pitchFamily="2" charset="2"/>
              <a:buChar char="ü"/>
            </a:pPr>
            <a:endParaRPr lang="en-US" sz="1400" dirty="0"/>
          </a:p>
        </p:txBody>
      </p:sp>
      <p:sp>
        <p:nvSpPr>
          <p:cNvPr id="20" name="TextBox 47">
            <a:extLst>
              <a:ext uri="{FF2B5EF4-FFF2-40B4-BE49-F238E27FC236}">
                <a16:creationId xmlns:a16="http://schemas.microsoft.com/office/drawing/2014/main" id="{D2788429-092E-4312-8C91-21AB842D216A}"/>
              </a:ext>
            </a:extLst>
          </p:cNvPr>
          <p:cNvSpPr txBox="1"/>
          <p:nvPr/>
        </p:nvSpPr>
        <p:spPr>
          <a:xfrm>
            <a:off x="9700001" y="1175935"/>
            <a:ext cx="2149203"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400" dirty="0">
              <a:hlinkClick r:id="rId7"/>
            </a:endParaRPr>
          </a:p>
          <a:p>
            <a:r>
              <a:rPr lang="en-GB" sz="1400" dirty="0">
                <a:hlinkClick r:id="rId7"/>
              </a:rPr>
              <a:t>https://musicbrainz.org/</a:t>
            </a:r>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21" name="TextBox 47">
            <a:extLst>
              <a:ext uri="{FF2B5EF4-FFF2-40B4-BE49-F238E27FC236}">
                <a16:creationId xmlns:a16="http://schemas.microsoft.com/office/drawing/2014/main" id="{BEFE2F04-C82B-48AC-B0CF-87362252C1A7}"/>
              </a:ext>
            </a:extLst>
          </p:cNvPr>
          <p:cNvSpPr txBox="1"/>
          <p:nvPr/>
        </p:nvSpPr>
        <p:spPr>
          <a:xfrm>
            <a:off x="3461365" y="4263902"/>
            <a:ext cx="8127579" cy="172354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Songkick</a:t>
            </a:r>
            <a:r>
              <a:rPr lang="en-US" sz="1400" dirty="0"/>
              <a:t> has been a trusted home for live music since 2007. Right now, more than 15 million music fans across the globe use it to track their favorite artists, discover concerts and buy tickets with confidence.</a:t>
            </a:r>
          </a:p>
          <a:p>
            <a:endParaRPr lang="en-US" sz="1400" dirty="0"/>
          </a:p>
          <a:p>
            <a:pPr marL="285750" indent="-285750">
              <a:buFont typeface="Wingdings" panose="05000000000000000000" pitchFamily="2" charset="2"/>
              <a:buChar char="ü"/>
            </a:pPr>
            <a:r>
              <a:rPr lang="en-GB" sz="1400" dirty="0"/>
              <a:t>6 million concerts and festivals listed  </a:t>
            </a:r>
          </a:p>
          <a:p>
            <a:pPr marL="285750" indent="-285750">
              <a:buFont typeface="Wingdings" panose="05000000000000000000" pitchFamily="2" charset="2"/>
              <a:buChar char="ü"/>
            </a:pPr>
            <a:r>
              <a:rPr lang="en-US" sz="1400" dirty="0"/>
              <a:t>7.3 billion folks waiting for Daft Punk to tour again</a:t>
            </a:r>
          </a:p>
          <a:p>
            <a:pPr marL="285750" indent="-285750">
              <a:buFont typeface="Wingdings" panose="05000000000000000000" pitchFamily="2" charset="2"/>
              <a:buChar char="ü"/>
            </a:pPr>
            <a:r>
              <a:rPr lang="en-US" sz="1400" dirty="0"/>
              <a:t>Well-documented</a:t>
            </a:r>
          </a:p>
          <a:p>
            <a:pPr marL="285750" indent="-285750">
              <a:buFont typeface="Wingdings" panose="05000000000000000000" pitchFamily="2" charset="2"/>
              <a:buChar char="ü"/>
            </a:pPr>
            <a:r>
              <a:rPr lang="en-US" sz="1400" dirty="0"/>
              <a:t>Provides data as Web APIs</a:t>
            </a:r>
          </a:p>
          <a:p>
            <a:endParaRPr lang="en-US" sz="1400" dirty="0">
              <a:solidFill>
                <a:schemeClr val="tx1">
                  <a:lumMod val="75000"/>
                  <a:lumOff val="25000"/>
                </a:schemeClr>
              </a:solidFill>
            </a:endParaRPr>
          </a:p>
        </p:txBody>
      </p:sp>
      <p:sp>
        <p:nvSpPr>
          <p:cNvPr id="23" name="TextBox 47">
            <a:extLst>
              <a:ext uri="{FF2B5EF4-FFF2-40B4-BE49-F238E27FC236}">
                <a16:creationId xmlns:a16="http://schemas.microsoft.com/office/drawing/2014/main" id="{5B2EB0A1-E035-426A-9D29-A93A2B6F2D46}"/>
              </a:ext>
            </a:extLst>
          </p:cNvPr>
          <p:cNvSpPr txBox="1"/>
          <p:nvPr/>
        </p:nvSpPr>
        <p:spPr>
          <a:xfrm>
            <a:off x="304800" y="5474167"/>
            <a:ext cx="2737820"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400" dirty="0">
              <a:hlinkClick r:id="rId7"/>
            </a:endParaRPr>
          </a:p>
          <a:p>
            <a:pPr algn="ctr"/>
            <a:r>
              <a:rPr lang="en-GB" sz="1400" dirty="0">
                <a:hlinkClick r:id="rId8"/>
              </a:rPr>
              <a:t>https://www.songkick.com/</a:t>
            </a:r>
            <a:endParaRPr lang="en-US" sz="1400" dirty="0">
              <a:solidFill>
                <a:schemeClr val="tx1">
                  <a:lumMod val="75000"/>
                  <a:lumOff val="25000"/>
                </a:schemeClr>
              </a:solidFill>
            </a:endParaRPr>
          </a:p>
          <a:p>
            <a:pPr algn="ct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5631960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Utilized sources </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8</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Spotify — Logo and Brand Assets">
            <a:extLst>
              <a:ext uri="{FF2B5EF4-FFF2-40B4-BE49-F238E27FC236}">
                <a16:creationId xmlns:a16="http://schemas.microsoft.com/office/drawing/2014/main" id="{83670E30-BD1F-4835-BA2F-D43A768F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108636"/>
            <a:ext cx="1994505" cy="6463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ner Music Responds To Songkick Concert Listing Concerns ...">
            <a:extLst>
              <a:ext uri="{FF2B5EF4-FFF2-40B4-BE49-F238E27FC236}">
                <a16:creationId xmlns:a16="http://schemas.microsoft.com/office/drawing/2014/main" id="{AC229AD2-D622-4C0D-9780-1BEDD94C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48100"/>
            <a:ext cx="1956405" cy="8756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verview (Part I) Music Music Information Retrieval (MIR) Music ...">
            <a:extLst>
              <a:ext uri="{FF2B5EF4-FFF2-40B4-BE49-F238E27FC236}">
                <a16:creationId xmlns:a16="http://schemas.microsoft.com/office/drawing/2014/main" id="{26A47AC3-AD36-40CC-BE3E-53F06D4C2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546" y="1175935"/>
            <a:ext cx="2589261" cy="57903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dd a Trendline in Excel - Easy Excel Tutorial">
            <a:extLst>
              <a:ext uri="{FF2B5EF4-FFF2-40B4-BE49-F238E27FC236}">
                <a16:creationId xmlns:a16="http://schemas.microsoft.com/office/drawing/2014/main" id="{B7B38FCE-79CD-4458-9244-AB98BADDA9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3785" y="1175004"/>
            <a:ext cx="2354775" cy="134422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47">
            <a:extLst>
              <a:ext uri="{FF2B5EF4-FFF2-40B4-BE49-F238E27FC236}">
                <a16:creationId xmlns:a16="http://schemas.microsoft.com/office/drawing/2014/main" id="{5F132E4E-712B-43C5-A901-DB73C88490CC}"/>
              </a:ext>
            </a:extLst>
          </p:cNvPr>
          <p:cNvSpPr txBox="1"/>
          <p:nvPr/>
        </p:nvSpPr>
        <p:spPr>
          <a:xfrm>
            <a:off x="302491" y="1818114"/>
            <a:ext cx="2253673"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GB" sz="1400" dirty="0"/>
              <a:t>Trend Investigation</a:t>
            </a:r>
          </a:p>
          <a:p>
            <a:pPr marL="285750" indent="-285750">
              <a:buFont typeface="Wingdings" panose="05000000000000000000" pitchFamily="2" charset="2"/>
              <a:buChar char="ü"/>
            </a:pPr>
            <a:r>
              <a:rPr lang="en-US" sz="1400" dirty="0"/>
              <a:t>Stream count </a:t>
            </a:r>
            <a:r>
              <a:rPr lang="en-GB" sz="1400" dirty="0"/>
              <a:t>Analysis</a:t>
            </a:r>
            <a:endParaRPr lang="en-US" sz="1400" dirty="0"/>
          </a:p>
          <a:p>
            <a:endParaRPr lang="en-US" sz="1400" dirty="0">
              <a:solidFill>
                <a:schemeClr val="tx1">
                  <a:lumMod val="75000"/>
                  <a:lumOff val="25000"/>
                </a:schemeClr>
              </a:solidFill>
            </a:endParaRPr>
          </a:p>
        </p:txBody>
      </p:sp>
      <p:sp>
        <p:nvSpPr>
          <p:cNvPr id="24" name="TextBox 47">
            <a:extLst>
              <a:ext uri="{FF2B5EF4-FFF2-40B4-BE49-F238E27FC236}">
                <a16:creationId xmlns:a16="http://schemas.microsoft.com/office/drawing/2014/main" id="{F3A652B8-7A63-4542-B3F0-CD4B5440F4EF}"/>
              </a:ext>
            </a:extLst>
          </p:cNvPr>
          <p:cNvSpPr txBox="1"/>
          <p:nvPr/>
        </p:nvSpPr>
        <p:spPr>
          <a:xfrm>
            <a:off x="6433897" y="1817026"/>
            <a:ext cx="2182813"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GB" sz="1400" dirty="0"/>
              <a:t>Artists Exploration</a:t>
            </a:r>
          </a:p>
          <a:p>
            <a:pPr marL="285750" indent="-285750">
              <a:buFont typeface="Wingdings" panose="05000000000000000000" pitchFamily="2" charset="2"/>
              <a:buChar char="ü"/>
            </a:pPr>
            <a:r>
              <a:rPr lang="en-GB" sz="1400" dirty="0"/>
              <a:t>Discover active artists</a:t>
            </a:r>
          </a:p>
          <a:p>
            <a:pPr marL="285750" indent="-285750">
              <a:buFont typeface="Wingdings" panose="05000000000000000000" pitchFamily="2" charset="2"/>
              <a:buChar char="ü"/>
            </a:pPr>
            <a:endParaRPr lang="en-GB" sz="1400" dirty="0"/>
          </a:p>
          <a:p>
            <a:endParaRPr lang="en-US" sz="1400" dirty="0">
              <a:solidFill>
                <a:schemeClr val="tx1">
                  <a:lumMod val="75000"/>
                  <a:lumOff val="25000"/>
                </a:schemeClr>
              </a:solidFill>
            </a:endParaRPr>
          </a:p>
        </p:txBody>
      </p:sp>
      <p:pic>
        <p:nvPicPr>
          <p:cNvPr id="6158" name="Picture 14" descr="Creating compelling pie chart alternatives - Towards Data Science">
            <a:extLst>
              <a:ext uri="{FF2B5EF4-FFF2-40B4-BE49-F238E27FC236}">
                <a16:creationId xmlns:a16="http://schemas.microsoft.com/office/drawing/2014/main" id="{911DFE11-B3BA-4B1E-9539-0443232534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4838" y="1028138"/>
            <a:ext cx="2182812" cy="1457522"/>
          </a:xfrm>
          <a:prstGeom prst="rect">
            <a:avLst/>
          </a:prstGeom>
          <a:noFill/>
          <a:extLst>
            <a:ext uri="{909E8E84-426E-40DD-AFC4-6F175D3DCCD1}">
              <a14:hiddenFill xmlns:a14="http://schemas.microsoft.com/office/drawing/2010/main">
                <a:solidFill>
                  <a:srgbClr val="FFFFFF"/>
                </a:solidFill>
              </a14:hiddenFill>
            </a:ext>
          </a:extLst>
        </p:spPr>
      </p:pic>
      <p:pic>
        <p:nvPicPr>
          <p:cNvPr id="6160" name="Picture 16" descr="Scatter Plots | A Complete Guide to Scatter Plots">
            <a:extLst>
              <a:ext uri="{FF2B5EF4-FFF2-40B4-BE49-F238E27FC236}">
                <a16:creationId xmlns:a16="http://schemas.microsoft.com/office/drawing/2014/main" id="{B9874663-713D-43F7-BD16-B4DD85AD4E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6185" y="3848100"/>
            <a:ext cx="3199630" cy="23541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47">
            <a:extLst>
              <a:ext uri="{FF2B5EF4-FFF2-40B4-BE49-F238E27FC236}">
                <a16:creationId xmlns:a16="http://schemas.microsoft.com/office/drawing/2014/main" id="{8DAFD334-9979-4756-A10D-441256F7DE8A}"/>
              </a:ext>
            </a:extLst>
          </p:cNvPr>
          <p:cNvSpPr txBox="1"/>
          <p:nvPr/>
        </p:nvSpPr>
        <p:spPr>
          <a:xfrm>
            <a:off x="359614" y="4797716"/>
            <a:ext cx="2591569"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GB" sz="1400" dirty="0"/>
              <a:t>Location Analysis</a:t>
            </a:r>
          </a:p>
          <a:p>
            <a:pPr marL="285750" indent="-285750">
              <a:buFont typeface="Wingdings" panose="05000000000000000000" pitchFamily="2" charset="2"/>
              <a:buChar char="ü"/>
            </a:pPr>
            <a:r>
              <a:rPr lang="en-GB" sz="1400" dirty="0"/>
              <a:t>Venue Exploration</a:t>
            </a:r>
          </a:p>
          <a:p>
            <a:pPr marL="285750" indent="-285750">
              <a:buFont typeface="Wingdings" panose="05000000000000000000" pitchFamily="2" charset="2"/>
              <a:buChar char="ü"/>
            </a:pPr>
            <a:r>
              <a:rPr lang="en-GB" sz="1400" dirty="0"/>
              <a:t>Date and Time Investigation</a:t>
            </a:r>
          </a:p>
          <a:p>
            <a:pPr marL="285750" indent="-285750">
              <a:buFont typeface="Wingdings" panose="05000000000000000000" pitchFamily="2" charset="2"/>
              <a:buChar char="ü"/>
            </a:pPr>
            <a:endParaRPr lang="en-GB" sz="1400" dirty="0"/>
          </a:p>
          <a:p>
            <a:endParaRPr lang="en-US" sz="1400" dirty="0">
              <a:solidFill>
                <a:schemeClr val="tx1">
                  <a:lumMod val="75000"/>
                  <a:lumOff val="25000"/>
                </a:schemeClr>
              </a:solidFill>
            </a:endParaRPr>
          </a:p>
        </p:txBody>
      </p:sp>
    </p:spTree>
    <p:extLst>
      <p:ext uri="{BB962C8B-B14F-4D97-AF65-F5344CB8AC3E}">
        <p14:creationId xmlns:p14="http://schemas.microsoft.com/office/powerpoint/2010/main" val="21029897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Tools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9</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rello Logo PNG Transparent &amp; SVG Vector - Freebie Supply">
            <a:extLst>
              <a:ext uri="{FF2B5EF4-FFF2-40B4-BE49-F238E27FC236}">
                <a16:creationId xmlns:a16="http://schemas.microsoft.com/office/drawing/2014/main" id="{100E5776-E401-499B-BF8B-A39082E2F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562" y="4500919"/>
            <a:ext cx="703118" cy="5266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FE545008-7B86-4C31-A868-9CA5A4AB2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91" y="3584721"/>
            <a:ext cx="703118" cy="5266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Python Logo Transparent, Download Free Clip Art, Free Clip ...">
            <a:extLst>
              <a:ext uri="{FF2B5EF4-FFF2-40B4-BE49-F238E27FC236}">
                <a16:creationId xmlns:a16="http://schemas.microsoft.com/office/drawing/2014/main" id="{04D0B555-EDFA-44B5-B98A-A23C04D70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388" y="1673911"/>
            <a:ext cx="703118" cy="8948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stgresql Icon of Flat style - Available in SVG, PNG, EPS, AI ...">
            <a:extLst>
              <a:ext uri="{FF2B5EF4-FFF2-40B4-BE49-F238E27FC236}">
                <a16:creationId xmlns:a16="http://schemas.microsoft.com/office/drawing/2014/main" id="{10A6B6F8-A6EA-4A8A-BC94-C07B691666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91" y="2727560"/>
            <a:ext cx="623644" cy="5830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xcel Icons - Download 132 Free Excel icons here">
            <a:extLst>
              <a:ext uri="{FF2B5EF4-FFF2-40B4-BE49-F238E27FC236}">
                <a16:creationId xmlns:a16="http://schemas.microsoft.com/office/drawing/2014/main" id="{7D0AC98B-964F-448B-9452-08070714A2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692" y="4434417"/>
            <a:ext cx="659664" cy="65966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eroku Icon of Flat style - Available in SVG, PNG, EPS, AI &amp; Icon ...">
            <a:extLst>
              <a:ext uri="{FF2B5EF4-FFF2-40B4-BE49-F238E27FC236}">
                <a16:creationId xmlns:a16="http://schemas.microsoft.com/office/drawing/2014/main" id="{D8B7BB53-19B3-45A6-B4A3-B74457398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2905" y="2646484"/>
            <a:ext cx="703118" cy="6488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7">
            <a:extLst>
              <a:ext uri="{FF2B5EF4-FFF2-40B4-BE49-F238E27FC236}">
                <a16:creationId xmlns:a16="http://schemas.microsoft.com/office/drawing/2014/main" id="{79A3001C-C444-4D35-BE3D-2CDA78C8D87E}"/>
              </a:ext>
            </a:extLst>
          </p:cNvPr>
          <p:cNvSpPr txBox="1"/>
          <p:nvPr/>
        </p:nvSpPr>
        <p:spPr>
          <a:xfrm>
            <a:off x="7231409" y="180653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Spark / Hadoop</a:t>
            </a:r>
          </a:p>
          <a:p>
            <a:endParaRPr lang="en-US" sz="1400" b="1" dirty="0">
              <a:solidFill>
                <a:schemeClr val="tx1">
                  <a:lumMod val="75000"/>
                  <a:lumOff val="25000"/>
                </a:schemeClr>
              </a:solidFill>
            </a:endParaRPr>
          </a:p>
          <a:p>
            <a:r>
              <a:rPr lang="en-US" sz="1400" dirty="0">
                <a:solidFill>
                  <a:schemeClr val="tx1">
                    <a:lumMod val="75000"/>
                    <a:lumOff val="25000"/>
                  </a:schemeClr>
                </a:solidFill>
              </a:rPr>
              <a:t>Big Data Analytics</a:t>
            </a:r>
          </a:p>
        </p:txBody>
      </p:sp>
      <p:sp>
        <p:nvSpPr>
          <p:cNvPr id="21" name="TextBox 47">
            <a:extLst>
              <a:ext uri="{FF2B5EF4-FFF2-40B4-BE49-F238E27FC236}">
                <a16:creationId xmlns:a16="http://schemas.microsoft.com/office/drawing/2014/main" id="{ABFD9689-B010-4C6A-A041-352382EB5984}"/>
              </a:ext>
            </a:extLst>
          </p:cNvPr>
          <p:cNvSpPr txBox="1"/>
          <p:nvPr/>
        </p:nvSpPr>
        <p:spPr>
          <a:xfrm>
            <a:off x="7231408" y="2663331"/>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Heroku</a:t>
            </a:r>
          </a:p>
          <a:p>
            <a:endParaRPr lang="en-US" sz="1400" b="1" dirty="0">
              <a:solidFill>
                <a:schemeClr val="tx1">
                  <a:lumMod val="75000"/>
                  <a:lumOff val="25000"/>
                </a:schemeClr>
              </a:solidFill>
            </a:endParaRPr>
          </a:p>
          <a:p>
            <a:r>
              <a:rPr lang="en-US" sz="1400" dirty="0">
                <a:solidFill>
                  <a:schemeClr val="tx1">
                    <a:lumMod val="75000"/>
                    <a:lumOff val="25000"/>
                  </a:schemeClr>
                </a:solidFill>
              </a:rPr>
              <a:t>Database Integration </a:t>
            </a:r>
          </a:p>
        </p:txBody>
      </p:sp>
      <p:sp>
        <p:nvSpPr>
          <p:cNvPr id="22" name="TextBox 47">
            <a:extLst>
              <a:ext uri="{FF2B5EF4-FFF2-40B4-BE49-F238E27FC236}">
                <a16:creationId xmlns:a16="http://schemas.microsoft.com/office/drawing/2014/main" id="{EFC5A608-ADF6-44CA-8FC9-C2355F3FE6B8}"/>
              </a:ext>
            </a:extLst>
          </p:cNvPr>
          <p:cNvSpPr txBox="1"/>
          <p:nvPr/>
        </p:nvSpPr>
        <p:spPr>
          <a:xfrm>
            <a:off x="7231408" y="4462379"/>
            <a:ext cx="4365961"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Trello</a:t>
            </a:r>
          </a:p>
          <a:p>
            <a:endParaRPr lang="en-US" sz="1400" b="1" dirty="0">
              <a:solidFill>
                <a:schemeClr val="tx1">
                  <a:lumMod val="75000"/>
                  <a:lumOff val="25000"/>
                </a:schemeClr>
              </a:solidFill>
            </a:endParaRPr>
          </a:p>
          <a:p>
            <a:r>
              <a:rPr lang="en-US" sz="1400" dirty="0">
                <a:solidFill>
                  <a:schemeClr val="tx1">
                    <a:lumMod val="75000"/>
                    <a:lumOff val="25000"/>
                  </a:schemeClr>
                </a:solidFill>
              </a:rPr>
              <a:t>Project Management</a:t>
            </a:r>
          </a:p>
        </p:txBody>
      </p:sp>
      <p:sp>
        <p:nvSpPr>
          <p:cNvPr id="23" name="TextBox 47">
            <a:extLst>
              <a:ext uri="{FF2B5EF4-FFF2-40B4-BE49-F238E27FC236}">
                <a16:creationId xmlns:a16="http://schemas.microsoft.com/office/drawing/2014/main" id="{644EBAC2-036A-4C53-81A7-E661BE945154}"/>
              </a:ext>
            </a:extLst>
          </p:cNvPr>
          <p:cNvSpPr txBox="1"/>
          <p:nvPr/>
        </p:nvSpPr>
        <p:spPr>
          <a:xfrm>
            <a:off x="7231408" y="3490524"/>
            <a:ext cx="45843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Tableau</a:t>
            </a:r>
          </a:p>
          <a:p>
            <a:endParaRPr lang="en-US" sz="1400" b="1" dirty="0">
              <a:solidFill>
                <a:schemeClr val="tx1">
                  <a:lumMod val="75000"/>
                  <a:lumOff val="25000"/>
                </a:schemeClr>
              </a:solidFill>
            </a:endParaRPr>
          </a:p>
          <a:p>
            <a:r>
              <a:rPr lang="en-US" sz="1400" dirty="0">
                <a:solidFill>
                  <a:schemeClr val="tx1">
                    <a:lumMod val="75000"/>
                    <a:lumOff val="25000"/>
                  </a:schemeClr>
                </a:solidFill>
              </a:rPr>
              <a:t>Data presentation</a:t>
            </a:r>
          </a:p>
        </p:txBody>
      </p:sp>
      <p:pic>
        <p:nvPicPr>
          <p:cNvPr id="2078" name="Picture 30" descr="Icon Request: fa-Tableau · Issue #13635 · FortAwesome/Font-Awesome ...">
            <a:extLst>
              <a:ext uri="{FF2B5EF4-FFF2-40B4-BE49-F238E27FC236}">
                <a16:creationId xmlns:a16="http://schemas.microsoft.com/office/drawing/2014/main" id="{4D7E05E3-A627-4F67-BCA9-7C16AAF001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2733" y="3526036"/>
            <a:ext cx="588776" cy="588776"/>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Slack Logo Icon of Flat style - Available in SVG, PNG, EPS, AI ...">
            <a:extLst>
              <a:ext uri="{FF2B5EF4-FFF2-40B4-BE49-F238E27FC236}">
                <a16:creationId xmlns:a16="http://schemas.microsoft.com/office/drawing/2014/main" id="{5B52C265-76F6-4AD9-8688-67869CC82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626" y="5339701"/>
            <a:ext cx="637309" cy="63730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Agile, iteration, scrum, sprint icon">
            <a:extLst>
              <a:ext uri="{FF2B5EF4-FFF2-40B4-BE49-F238E27FC236}">
                <a16:creationId xmlns:a16="http://schemas.microsoft.com/office/drawing/2014/main" id="{46A8188F-DF6D-4F38-9F74-FD555FEE12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6164" y="5321815"/>
            <a:ext cx="637310" cy="63731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7">
            <a:extLst>
              <a:ext uri="{FF2B5EF4-FFF2-40B4-BE49-F238E27FC236}">
                <a16:creationId xmlns:a16="http://schemas.microsoft.com/office/drawing/2014/main" id="{010550C2-4A26-4E2D-9EFD-88428C3DF77D}"/>
              </a:ext>
            </a:extLst>
          </p:cNvPr>
          <p:cNvSpPr txBox="1"/>
          <p:nvPr/>
        </p:nvSpPr>
        <p:spPr>
          <a:xfrm>
            <a:off x="7231408" y="533383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SCRUM</a:t>
            </a:r>
          </a:p>
          <a:p>
            <a:endParaRPr lang="en-US" sz="1400" b="1" dirty="0">
              <a:solidFill>
                <a:schemeClr val="tx1">
                  <a:lumMod val="75000"/>
                  <a:lumOff val="25000"/>
                </a:schemeClr>
              </a:solidFill>
            </a:endParaRPr>
          </a:p>
          <a:p>
            <a:r>
              <a:rPr lang="en-US" sz="1400" dirty="0">
                <a:solidFill>
                  <a:schemeClr val="tx1">
                    <a:lumMod val="75000"/>
                    <a:lumOff val="25000"/>
                  </a:schemeClr>
                </a:solidFill>
              </a:rPr>
              <a:t>Development Methodology</a:t>
            </a:r>
          </a:p>
        </p:txBody>
      </p:sp>
      <p:sp>
        <p:nvSpPr>
          <p:cNvPr id="33" name="TextBox 47">
            <a:extLst>
              <a:ext uri="{FF2B5EF4-FFF2-40B4-BE49-F238E27FC236}">
                <a16:creationId xmlns:a16="http://schemas.microsoft.com/office/drawing/2014/main" id="{09DA3658-ECA4-40AA-AAA0-258E17DE8902}"/>
              </a:ext>
            </a:extLst>
          </p:cNvPr>
          <p:cNvSpPr txBox="1"/>
          <p:nvPr/>
        </p:nvSpPr>
        <p:spPr>
          <a:xfrm>
            <a:off x="1711330" y="177438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Python 3 / Anaconda Navigator</a:t>
            </a:r>
          </a:p>
          <a:p>
            <a:endParaRPr lang="en-US" sz="1400" b="1" dirty="0">
              <a:solidFill>
                <a:schemeClr val="tx1">
                  <a:lumMod val="75000"/>
                  <a:lumOff val="25000"/>
                </a:schemeClr>
              </a:solidFill>
            </a:endParaRPr>
          </a:p>
          <a:p>
            <a:r>
              <a:rPr lang="en-US" sz="1400" dirty="0">
                <a:solidFill>
                  <a:schemeClr val="tx1">
                    <a:lumMod val="75000"/>
                    <a:lumOff val="25000"/>
                  </a:schemeClr>
                </a:solidFill>
              </a:rPr>
              <a:t>Programming language</a:t>
            </a:r>
          </a:p>
        </p:txBody>
      </p:sp>
      <p:sp>
        <p:nvSpPr>
          <p:cNvPr id="34" name="TextBox 47">
            <a:extLst>
              <a:ext uri="{FF2B5EF4-FFF2-40B4-BE49-F238E27FC236}">
                <a16:creationId xmlns:a16="http://schemas.microsoft.com/office/drawing/2014/main" id="{E02929DC-D54D-45CB-AAB1-4221EFB82C2D}"/>
              </a:ext>
            </a:extLst>
          </p:cNvPr>
          <p:cNvSpPr txBox="1"/>
          <p:nvPr/>
        </p:nvSpPr>
        <p:spPr>
          <a:xfrm>
            <a:off x="1697320" y="270407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PostgreSQL / </a:t>
            </a:r>
            <a:r>
              <a:rPr lang="en-US" sz="1400" b="1" dirty="0" err="1">
                <a:solidFill>
                  <a:schemeClr val="tx1">
                    <a:lumMod val="75000"/>
                    <a:lumOff val="25000"/>
                  </a:schemeClr>
                </a:solidFill>
              </a:rPr>
              <a:t>DBeaver</a:t>
            </a:r>
            <a:endParaRPr lang="en-US" sz="1400" b="1" dirty="0">
              <a:solidFill>
                <a:schemeClr val="tx1">
                  <a:lumMod val="75000"/>
                  <a:lumOff val="25000"/>
                </a:schemeClr>
              </a:solidFill>
            </a:endParaRPr>
          </a:p>
          <a:p>
            <a:endParaRPr lang="en-US" sz="1400" b="1" dirty="0">
              <a:solidFill>
                <a:schemeClr val="tx1">
                  <a:lumMod val="75000"/>
                  <a:lumOff val="25000"/>
                </a:schemeClr>
              </a:solidFill>
            </a:endParaRPr>
          </a:p>
          <a:p>
            <a:r>
              <a:rPr lang="en-US" sz="1400" dirty="0">
                <a:solidFill>
                  <a:schemeClr val="tx1">
                    <a:lumMod val="75000"/>
                    <a:lumOff val="25000"/>
                  </a:schemeClr>
                </a:solidFill>
              </a:rPr>
              <a:t>Database</a:t>
            </a:r>
          </a:p>
        </p:txBody>
      </p:sp>
      <p:sp>
        <p:nvSpPr>
          <p:cNvPr id="35" name="TextBox 47">
            <a:extLst>
              <a:ext uri="{FF2B5EF4-FFF2-40B4-BE49-F238E27FC236}">
                <a16:creationId xmlns:a16="http://schemas.microsoft.com/office/drawing/2014/main" id="{875D65BB-9517-4C81-83F7-D5BAA7AAB777}"/>
              </a:ext>
            </a:extLst>
          </p:cNvPr>
          <p:cNvSpPr txBox="1"/>
          <p:nvPr/>
        </p:nvSpPr>
        <p:spPr>
          <a:xfrm>
            <a:off x="1697319" y="3533581"/>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GIT / GitHub</a:t>
            </a:r>
          </a:p>
          <a:p>
            <a:endParaRPr lang="en-US" sz="1400" b="1" dirty="0">
              <a:solidFill>
                <a:schemeClr val="tx1">
                  <a:lumMod val="75000"/>
                  <a:lumOff val="25000"/>
                </a:schemeClr>
              </a:solidFill>
            </a:endParaRPr>
          </a:p>
          <a:p>
            <a:r>
              <a:rPr lang="en-US" sz="1400" dirty="0">
                <a:solidFill>
                  <a:schemeClr val="tx1">
                    <a:lumMod val="75000"/>
                    <a:lumOff val="25000"/>
                  </a:schemeClr>
                </a:solidFill>
              </a:rPr>
              <a:t>Source control</a:t>
            </a:r>
          </a:p>
        </p:txBody>
      </p:sp>
      <p:sp>
        <p:nvSpPr>
          <p:cNvPr id="36" name="TextBox 47">
            <a:extLst>
              <a:ext uri="{FF2B5EF4-FFF2-40B4-BE49-F238E27FC236}">
                <a16:creationId xmlns:a16="http://schemas.microsoft.com/office/drawing/2014/main" id="{92390CFF-730F-4247-9362-7FFB3EFB9075}"/>
              </a:ext>
            </a:extLst>
          </p:cNvPr>
          <p:cNvSpPr txBox="1"/>
          <p:nvPr/>
        </p:nvSpPr>
        <p:spPr>
          <a:xfrm>
            <a:off x="1684754" y="4457237"/>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MS Excel</a:t>
            </a:r>
          </a:p>
          <a:p>
            <a:endParaRPr lang="en-US" sz="1400" b="1" dirty="0">
              <a:solidFill>
                <a:schemeClr val="tx1">
                  <a:lumMod val="75000"/>
                  <a:lumOff val="25000"/>
                </a:schemeClr>
              </a:solidFill>
            </a:endParaRPr>
          </a:p>
          <a:p>
            <a:r>
              <a:rPr lang="en-US" sz="1400" dirty="0">
                <a:solidFill>
                  <a:schemeClr val="tx1">
                    <a:lumMod val="75000"/>
                    <a:lumOff val="25000"/>
                  </a:schemeClr>
                </a:solidFill>
              </a:rPr>
              <a:t>Primary data analysis tool</a:t>
            </a:r>
          </a:p>
        </p:txBody>
      </p:sp>
      <p:sp>
        <p:nvSpPr>
          <p:cNvPr id="37" name="TextBox 47">
            <a:extLst>
              <a:ext uri="{FF2B5EF4-FFF2-40B4-BE49-F238E27FC236}">
                <a16:creationId xmlns:a16="http://schemas.microsoft.com/office/drawing/2014/main" id="{37AC3FF5-1D02-4D14-98AD-813D91FABBAF}"/>
              </a:ext>
            </a:extLst>
          </p:cNvPr>
          <p:cNvSpPr txBox="1"/>
          <p:nvPr/>
        </p:nvSpPr>
        <p:spPr>
          <a:xfrm>
            <a:off x="1711329" y="533383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Slack</a:t>
            </a:r>
          </a:p>
          <a:p>
            <a:endParaRPr lang="en-US" sz="1400" b="1" dirty="0">
              <a:solidFill>
                <a:schemeClr val="tx1">
                  <a:lumMod val="75000"/>
                  <a:lumOff val="25000"/>
                </a:schemeClr>
              </a:solidFill>
            </a:endParaRPr>
          </a:p>
          <a:p>
            <a:r>
              <a:rPr lang="en-US" sz="1400" dirty="0">
                <a:solidFill>
                  <a:schemeClr val="tx1">
                    <a:lumMod val="75000"/>
                    <a:lumOff val="25000"/>
                  </a:schemeClr>
                </a:solidFill>
              </a:rPr>
              <a:t>Communication tool</a:t>
            </a:r>
          </a:p>
        </p:txBody>
      </p:sp>
      <p:pic>
        <p:nvPicPr>
          <p:cNvPr id="2086" name="Picture 38" descr="Installing a standalone Apache Spark cluster | JC Olamendy's Thoughts">
            <a:extLst>
              <a:ext uri="{FF2B5EF4-FFF2-40B4-BE49-F238E27FC236}">
                <a16:creationId xmlns:a16="http://schemas.microsoft.com/office/drawing/2014/main" id="{0D3CF05D-3A68-4BEF-B910-AEB2E559ED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8029" y="1772687"/>
            <a:ext cx="1038184" cy="66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569778"/>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0</TotalTime>
  <Words>1033</Words>
  <Application>Microsoft Office PowerPoint</Application>
  <PresentationFormat>Widescreen</PresentationFormat>
  <Paragraphs>266</Paragraphs>
  <Slides>23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Century Gothic</vt:lpstr>
      <vt:lpstr>Segoe UI Light</vt:lpstr>
      <vt:lpstr>Wingdings</vt:lpstr>
      <vt:lpstr>Office Theme</vt:lpstr>
      <vt:lpstr>Slide 1</vt:lpstr>
      <vt:lpstr>Overview</vt:lpstr>
      <vt:lpstr>Requirements</vt:lpstr>
      <vt:lpstr>Business questions</vt:lpstr>
      <vt:lpstr>FEATURES</vt:lpstr>
      <vt:lpstr>Initial Sources</vt:lpstr>
      <vt:lpstr>Utilized sources </vt:lpstr>
      <vt:lpstr>Utilized sources </vt:lpstr>
      <vt:lpstr>Tools</vt:lpstr>
      <vt:lpstr>Workflow</vt:lpstr>
      <vt:lpstr>Data Cleaning</vt:lpstr>
      <vt:lpstr>ETL Procedure</vt:lpstr>
      <vt:lpstr>Data mart</vt:lpstr>
      <vt:lpstr>dashboard</vt:lpstr>
      <vt:lpstr>BQ 1 - Artist analysis by stream count</vt:lpstr>
      <vt:lpstr>Slide 6</vt:lpstr>
      <vt:lpstr>dashboard</vt:lpstr>
      <vt:lpstr>dashboard</vt:lpstr>
      <vt:lpstr>dashboard</vt:lpstr>
      <vt:lpstr>Slide 10</vt:lpstr>
      <vt:lpstr>Appendix 1 – Project board</vt:lpstr>
      <vt:lpstr>Appendix 2 – github repository</vt:lpstr>
      <vt:lpstr>Appendix 3 – ERD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2020-04-29T11:06:30Z</dcterms:created>
  <dcterms:modified xsi:type="dcterms:W3CDTF">2020-04-29T16:37:19Z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